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Lst>
  <p:notesMasterIdLst>
    <p:notesMasterId r:id="rId84"/>
  </p:notesMasterIdLst>
  <p:sldIdLst>
    <p:sldId id="260" r:id="rId24"/>
    <p:sldId id="259" r:id="rId25"/>
    <p:sldId id="261" r:id="rId26"/>
    <p:sldId id="262" r:id="rId27"/>
    <p:sldId id="263" r:id="rId28"/>
    <p:sldId id="264" r:id="rId29"/>
    <p:sldId id="265" r:id="rId30"/>
    <p:sldId id="269" r:id="rId31"/>
    <p:sldId id="266" r:id="rId32"/>
    <p:sldId id="267" r:id="rId33"/>
    <p:sldId id="268" r:id="rId34"/>
    <p:sldId id="294" r:id="rId35"/>
    <p:sldId id="295" r:id="rId36"/>
    <p:sldId id="296" r:id="rId37"/>
    <p:sldId id="297" r:id="rId38"/>
    <p:sldId id="298" r:id="rId39"/>
    <p:sldId id="299" r:id="rId40"/>
    <p:sldId id="270" r:id="rId41"/>
    <p:sldId id="271" r:id="rId42"/>
    <p:sldId id="272" r:id="rId43"/>
    <p:sldId id="273" r:id="rId44"/>
    <p:sldId id="274" r:id="rId45"/>
    <p:sldId id="275" r:id="rId46"/>
    <p:sldId id="276" r:id="rId47"/>
    <p:sldId id="277" r:id="rId48"/>
    <p:sldId id="278" r:id="rId49"/>
    <p:sldId id="279" r:id="rId50"/>
    <p:sldId id="281" r:id="rId51"/>
    <p:sldId id="282" r:id="rId52"/>
    <p:sldId id="283" r:id="rId53"/>
    <p:sldId id="284" r:id="rId54"/>
    <p:sldId id="285" r:id="rId55"/>
    <p:sldId id="286" r:id="rId56"/>
    <p:sldId id="287" r:id="rId57"/>
    <p:sldId id="288" r:id="rId58"/>
    <p:sldId id="290" r:id="rId59"/>
    <p:sldId id="289" r:id="rId60"/>
    <p:sldId id="291" r:id="rId61"/>
    <p:sldId id="292" r:id="rId62"/>
    <p:sldId id="293"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25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5" autoAdjust="0"/>
    <p:restoredTop sz="94660"/>
  </p:normalViewPr>
  <p:slideViewPr>
    <p:cSldViewPr snapToGrid="0">
      <p:cViewPr varScale="1">
        <p:scale>
          <a:sx n="79" d="100"/>
          <a:sy n="79" d="100"/>
        </p:scale>
        <p:origin x="-32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3D6B55-1322-4425-BECB-37ABB0B14798}" type="datetimeFigureOut">
              <a:rPr lang="en-PH" smtClean="0"/>
              <a:t>26/02/2021</a:t>
            </a:fld>
            <a:endParaRPr lang="en-PH"/>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D97E02-B8A8-49AA-A064-08C1D9B9D11A}" type="slidenum">
              <a:rPr lang="en-PH" smtClean="0"/>
              <a:t>‹#›</a:t>
            </a:fld>
            <a:endParaRPr lang="en-PH"/>
          </a:p>
        </p:txBody>
      </p:sp>
    </p:spTree>
    <p:extLst>
      <p:ext uri="{BB962C8B-B14F-4D97-AF65-F5344CB8AC3E}">
        <p14:creationId xmlns:p14="http://schemas.microsoft.com/office/powerpoint/2010/main" val="326983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t>26/02/2021</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390558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t>26/02/2021</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1605129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3011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841929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14201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851275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91605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86075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386628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942873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193137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5518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t>26/02/2021</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3156004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879042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329380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819987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059297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87702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37153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374912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69761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22493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03705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8743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974434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834357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1330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649575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8968900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303988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377066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064691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026377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44109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870664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21873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6913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275489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8664357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3235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231162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084803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435962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121628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0608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74569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434349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691208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583113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95772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317529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734324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034371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143683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647161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33172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393154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516060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45012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549978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239018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7593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850045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145913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152091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042758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17504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015824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257961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090434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309552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96941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020311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631835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007710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42321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3407729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10057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88299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758645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70616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348398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333106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833447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500866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09863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871600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418679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3990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8845482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9480360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9169158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134875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965670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2592839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731532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548589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283814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309163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249511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3162190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579178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952496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411032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807347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98235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440537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740093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573390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517010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5373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t>26/02/2021</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104854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474427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336152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9904202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12983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8423560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05266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6473167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269962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140917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025677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215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8714142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925842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5224176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396213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064964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299712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665321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576367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835924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392416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8842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669526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5868095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253523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872979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656302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3397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211940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665563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760835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682575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52210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644265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021532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8735510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277551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289471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729373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799531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663248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996683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232349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05529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5707348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726077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683506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482141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71987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983170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628350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602102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5989516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052066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01887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9225124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332434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599899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444764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5453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7736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80459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08854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1925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t>26/02/2021</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2424975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519064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72141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76488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7636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07770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88199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20163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75031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98856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81810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t>26/02/2021</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3175252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59888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8880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22680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33578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03475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27282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919780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41107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00597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0526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t>26/02/2021</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3127662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73914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68388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21839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70202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47184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31570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70040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466383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047167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0334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t>26/02/2021</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2523672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22528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31811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00067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30075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561004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173696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85418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19741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33442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10744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t>26/02/2021</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5380826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2269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36955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85598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23379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85549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578720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85574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62852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768039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30146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t>26/02/2021</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3553871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794176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64747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46925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5030816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138209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28325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40923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636282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142104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428943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t>26/02/2021</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01D333E4-4230-48B9-870A-C79900367C19}" type="slidenum">
              <a:rPr lang="en-PH" smtClean="0"/>
              <a:t>‹#›</a:t>
            </a:fld>
            <a:endParaRPr lang="en-PH"/>
          </a:p>
        </p:txBody>
      </p:sp>
    </p:spTree>
    <p:extLst>
      <p:ext uri="{BB962C8B-B14F-4D97-AF65-F5344CB8AC3E}">
        <p14:creationId xmlns:p14="http://schemas.microsoft.com/office/powerpoint/2010/main" val="9840937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996683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88669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99356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0041448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4" name="Footer Placeholder 3"/>
          <p:cNvSpPr>
            <a:spLocks noGrp="1"/>
          </p:cNvSpPr>
          <p:nvPr>
            <p:ph type="ftr" sz="quarter" idx="11"/>
          </p:nvPr>
        </p:nvSpPr>
        <p:spPr/>
        <p:txBody>
          <a:bodyPr/>
          <a:lstStyle/>
          <a:p>
            <a:endParaRPr lang="en-PH">
              <a:solidFill>
                <a:prstClr val="black">
                  <a:tint val="75000"/>
                </a:prstClr>
              </a:solidFill>
            </a:endParaRPr>
          </a:p>
        </p:txBody>
      </p:sp>
      <p:sp>
        <p:nvSpPr>
          <p:cNvPr id="5" name="Slide Number Placeholder 4"/>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537384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3" name="Footer Placeholder 2"/>
          <p:cNvSpPr>
            <a:spLocks noGrp="1"/>
          </p:cNvSpPr>
          <p:nvPr>
            <p:ph type="ftr" sz="quarter" idx="11"/>
          </p:nvPr>
        </p:nvSpPr>
        <p:spPr/>
        <p:txBody>
          <a:bodyPr/>
          <a:lstStyle/>
          <a:p>
            <a:endParaRPr lang="en-PH">
              <a:solidFill>
                <a:prstClr val="black">
                  <a:tint val="75000"/>
                </a:prstClr>
              </a:solidFill>
            </a:endParaRPr>
          </a:p>
        </p:txBody>
      </p:sp>
      <p:sp>
        <p:nvSpPr>
          <p:cNvPr id="4" name="Slide Number Placeholder 3"/>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9535990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321538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51695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19975259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8241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t>26/02/2021</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t>‹#›</a:t>
            </a:fld>
            <a:endParaRPr lang="en-PH"/>
          </a:p>
        </p:txBody>
      </p:sp>
    </p:spTree>
    <p:extLst>
      <p:ext uri="{BB962C8B-B14F-4D97-AF65-F5344CB8AC3E}">
        <p14:creationId xmlns:p14="http://schemas.microsoft.com/office/powerpoint/2010/main" val="4189583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299341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4440292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95289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08509694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9340151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27083704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6419071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81698615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053308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62219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604891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963873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7118952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71757422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5008440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489088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7799358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2665422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33253683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8959853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6547348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99229-57F0-4302-A70B-E58CB1264924}" type="datetimeFigureOut">
              <a:rPr lang="en-PH" smtClean="0">
                <a:solidFill>
                  <a:prstClr val="black">
                    <a:tint val="75000"/>
                  </a:prstClr>
                </a:solidFill>
              </a:rPr>
              <a:pPr/>
              <a:t>26/02/2021</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D333E4-4230-48B9-870A-C79900367C19}" type="slidenum">
              <a:rPr lang="en-PH" smtClean="0">
                <a:solidFill>
                  <a:prstClr val="black">
                    <a:tint val="75000"/>
                  </a:prstClr>
                </a:solidFill>
              </a:rPr>
              <a:pPr/>
              <a:t>‹#›</a:t>
            </a:fld>
            <a:endParaRPr lang="en-PH">
              <a:solidFill>
                <a:prstClr val="black">
                  <a:tint val="75000"/>
                </a:prstClr>
              </a:solidFill>
            </a:endParaRPr>
          </a:p>
        </p:txBody>
      </p:sp>
    </p:spTree>
    <p:extLst>
      <p:ext uri="{BB962C8B-B14F-4D97-AF65-F5344CB8AC3E}">
        <p14:creationId xmlns:p14="http://schemas.microsoft.com/office/powerpoint/2010/main" val="23459658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57.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0.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2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5.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image" Target="../media/image16.w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2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89.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23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jpg"/><Relationship Id="rId1" Type="http://schemas.openxmlformats.org/officeDocument/2006/relationships/slideLayout" Target="../slideLayouts/slideLayout244.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56.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68.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1895" y="930834"/>
            <a:ext cx="5486399" cy="2387600"/>
          </a:xfrm>
        </p:spPr>
        <p:txBody>
          <a:bodyPr>
            <a:normAutofit/>
          </a:bodyPr>
          <a:lstStyle/>
          <a:p>
            <a:r>
              <a:rPr lang="en-US" sz="4000" b="1" dirty="0" smtClean="0">
                <a:latin typeface="Arial Black" pitchFamily="34" charset="0"/>
              </a:rPr>
              <a:t> </a:t>
            </a:r>
            <a:r>
              <a:rPr lang="en-US" sz="4000" b="1" dirty="0">
                <a:latin typeface="Arial Black" pitchFamily="34" charset="0"/>
              </a:rPr>
              <a:t>Quantitative Data Analysis using </a:t>
            </a:r>
            <a:r>
              <a:rPr lang="en-US" sz="4000" b="1" dirty="0" smtClean="0">
                <a:latin typeface="Arial Black" pitchFamily="34" charset="0"/>
              </a:rPr>
              <a:t>SPSS (Part II)</a:t>
            </a:r>
            <a:r>
              <a:rPr lang="en-US" sz="3400" b="1" dirty="0" smtClean="0">
                <a:latin typeface="Arial Black" pitchFamily="34" charset="0"/>
              </a:rPr>
              <a:t/>
            </a:r>
            <a:br>
              <a:rPr lang="en-US" sz="3400" b="1" dirty="0" smtClean="0">
                <a:latin typeface="Arial Black" pitchFamily="34" charset="0"/>
              </a:rPr>
            </a:br>
            <a:endParaRPr lang="en-PH" sz="3400" b="1" dirty="0">
              <a:latin typeface="Arial Black" pitchFamily="34" charset="0"/>
            </a:endParaRPr>
          </a:p>
        </p:txBody>
      </p:sp>
      <p:sp>
        <p:nvSpPr>
          <p:cNvPr id="3" name="Subtitle 2"/>
          <p:cNvSpPr>
            <a:spLocks noGrp="1"/>
          </p:cNvSpPr>
          <p:nvPr>
            <p:ph type="subTitle" idx="1"/>
          </p:nvPr>
        </p:nvSpPr>
        <p:spPr>
          <a:xfrm>
            <a:off x="1075765" y="3537284"/>
            <a:ext cx="4988859" cy="2418348"/>
          </a:xfrm>
        </p:spPr>
        <p:txBody>
          <a:bodyPr>
            <a:normAutofit/>
          </a:bodyPr>
          <a:lstStyle/>
          <a:p>
            <a:pPr algn="l"/>
            <a:r>
              <a:rPr lang="en-PH" sz="2000" i="1" dirty="0">
                <a:latin typeface="Tahoma" pitchFamily="34" charset="0"/>
                <a:ea typeface="Tahoma" pitchFamily="34" charset="0"/>
                <a:cs typeface="Tahoma" pitchFamily="34" charset="0"/>
              </a:rPr>
              <a:t>February 27, 2021, </a:t>
            </a:r>
            <a:r>
              <a:rPr lang="en-PH" sz="2000" i="1" dirty="0" smtClean="0">
                <a:latin typeface="Tahoma" pitchFamily="34" charset="0"/>
                <a:ea typeface="Tahoma" pitchFamily="34" charset="0"/>
                <a:cs typeface="Tahoma" pitchFamily="34" charset="0"/>
              </a:rPr>
              <a:t>8:30am-12:00nn</a:t>
            </a:r>
            <a:endParaRPr lang="en-US" sz="2000" i="1" dirty="0" smtClean="0">
              <a:latin typeface="Tahoma" pitchFamily="34" charset="0"/>
              <a:ea typeface="Tahoma" pitchFamily="34" charset="0"/>
              <a:cs typeface="Tahoma" pitchFamily="34" charset="0"/>
            </a:endParaRPr>
          </a:p>
          <a:p>
            <a:pPr algn="l"/>
            <a:endParaRPr lang="en-US" sz="2000" i="1" dirty="0" smtClean="0">
              <a:latin typeface="Tahoma" pitchFamily="34" charset="0"/>
              <a:ea typeface="Tahoma" pitchFamily="34" charset="0"/>
              <a:cs typeface="Tahoma" pitchFamily="34" charset="0"/>
            </a:endParaRPr>
          </a:p>
          <a:p>
            <a:pPr algn="l"/>
            <a:endParaRPr lang="en-US" sz="2000" i="1" dirty="0">
              <a:latin typeface="Tahoma" pitchFamily="34" charset="0"/>
              <a:ea typeface="Tahoma" pitchFamily="34" charset="0"/>
              <a:cs typeface="Tahoma" pitchFamily="34" charset="0"/>
            </a:endParaRPr>
          </a:p>
          <a:p>
            <a:pPr algn="l"/>
            <a:r>
              <a:rPr lang="en-US" sz="2000" i="1" dirty="0" smtClean="0">
                <a:latin typeface="Tahoma" pitchFamily="34" charset="0"/>
                <a:ea typeface="Tahoma" pitchFamily="34" charset="0"/>
                <a:cs typeface="Tahoma" pitchFamily="34" charset="0"/>
              </a:rPr>
              <a:t>Dr. Victor V </a:t>
            </a:r>
            <a:r>
              <a:rPr lang="en-US" sz="2000" i="1" dirty="0" err="1" smtClean="0">
                <a:latin typeface="Tahoma" pitchFamily="34" charset="0"/>
                <a:ea typeface="Tahoma" pitchFamily="34" charset="0"/>
                <a:cs typeface="Tahoma" pitchFamily="34" charset="0"/>
              </a:rPr>
              <a:t>Hafalla</a:t>
            </a:r>
            <a:r>
              <a:rPr lang="en-US" sz="2000" i="1" dirty="0" smtClean="0">
                <a:latin typeface="Tahoma" pitchFamily="34" charset="0"/>
                <a:ea typeface="Tahoma" pitchFamily="34" charset="0"/>
                <a:cs typeface="Tahoma" pitchFamily="34" charset="0"/>
              </a:rPr>
              <a:t> Jr., REE</a:t>
            </a:r>
          </a:p>
          <a:p>
            <a:pPr algn="l"/>
            <a:r>
              <a:rPr lang="en-US" sz="2000" i="1" dirty="0" smtClean="0">
                <a:latin typeface="Tahoma" pitchFamily="34" charset="0"/>
                <a:ea typeface="Tahoma" pitchFamily="34" charset="0"/>
                <a:cs typeface="Tahoma" pitchFamily="34" charset="0"/>
              </a:rPr>
              <a:t>Faculty: UB-SEA, Graduate School</a:t>
            </a:r>
          </a:p>
          <a:p>
            <a:pPr algn="l"/>
            <a:r>
              <a:rPr lang="en-US" sz="2000" i="1" dirty="0" smtClean="0">
                <a:latin typeface="Tahoma" pitchFamily="34" charset="0"/>
                <a:ea typeface="Tahoma" pitchFamily="34" charset="0"/>
                <a:cs typeface="Tahoma" pitchFamily="34" charset="0"/>
              </a:rPr>
              <a:t>University Statistician</a:t>
            </a:r>
          </a:p>
          <a:p>
            <a:endParaRPr lang="en-P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373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7575" y="424501"/>
            <a:ext cx="9885219" cy="1071789"/>
          </a:xfrm>
        </p:spPr>
        <p:txBody>
          <a:bodyPr>
            <a:normAutofit/>
          </a:bodyPr>
          <a:lstStyle/>
          <a:p>
            <a:r>
              <a:rPr lang="en-US" dirty="0" smtClean="0">
                <a:latin typeface="Impact" panose="020B0806030902050204" pitchFamily="34" charset="0"/>
              </a:rPr>
              <a:t>Definition of a Normal Random Variable</a:t>
            </a:r>
            <a:endParaRPr lang="en-PH" dirty="0">
              <a:latin typeface="Impact" panose="020B0806030902050204" pitchFamily="34" charset="0"/>
            </a:endParaRPr>
          </a:p>
        </p:txBody>
      </p:sp>
      <p:sp>
        <p:nvSpPr>
          <p:cNvPr id="3" name="Content Placeholder 2"/>
          <p:cNvSpPr>
            <a:spLocks noGrp="1"/>
          </p:cNvSpPr>
          <p:nvPr>
            <p:ph idx="1"/>
          </p:nvPr>
        </p:nvSpPr>
        <p:spPr>
          <a:xfrm>
            <a:off x="826325" y="1531917"/>
            <a:ext cx="10633363" cy="2798144"/>
          </a:xfrm>
        </p:spPr>
        <p:txBody>
          <a:bodyPr>
            <a:normAutofit/>
          </a:bodyPr>
          <a:lstStyle/>
          <a:p>
            <a:pPr>
              <a:defRPr/>
            </a:pPr>
            <a:r>
              <a:rPr lang="en-US" altLang="en-US" dirty="0">
                <a:latin typeface="Tahoma" pitchFamily="34" charset="0"/>
                <a:ea typeface="Tahoma" pitchFamily="34" charset="0"/>
                <a:cs typeface="Tahoma" pitchFamily="34" charset="0"/>
              </a:rPr>
              <a:t>A continuous random variable X having the normal distribution is called a normal random variable. The mathematical equation for the probability distribution of the normal random variable depends on its mean and standard deviation (μ, σ). Thus, the </a:t>
            </a:r>
            <a:r>
              <a:rPr lang="en-US" altLang="en-US" dirty="0">
                <a:solidFill>
                  <a:srgbClr val="FF0000"/>
                </a:solidFill>
                <a:latin typeface="Tahoma" pitchFamily="34" charset="0"/>
                <a:ea typeface="Tahoma" pitchFamily="34" charset="0"/>
                <a:cs typeface="Tahoma" pitchFamily="34" charset="0"/>
              </a:rPr>
              <a:t>probability density function of the normal random variable X</a:t>
            </a:r>
            <a:r>
              <a:rPr lang="en-US" altLang="en-US" dirty="0">
                <a:latin typeface="Tahoma" pitchFamily="34" charset="0"/>
                <a:ea typeface="Tahoma" pitchFamily="34" charset="0"/>
                <a:cs typeface="Tahoma" pitchFamily="34" charset="0"/>
              </a:rPr>
              <a:t>, with mean μ and variance σ</a:t>
            </a:r>
            <a:r>
              <a:rPr lang="en-US" altLang="en-US" baseline="30000" dirty="0">
                <a:latin typeface="Tahoma" pitchFamily="34" charset="0"/>
                <a:ea typeface="Tahoma" pitchFamily="34" charset="0"/>
                <a:cs typeface="Tahoma" pitchFamily="34" charset="0"/>
              </a:rPr>
              <a:t>2</a:t>
            </a:r>
            <a:r>
              <a:rPr lang="en-US" altLang="en-US" dirty="0">
                <a:latin typeface="Tahoma" pitchFamily="34" charset="0"/>
                <a:ea typeface="Tahoma" pitchFamily="34" charset="0"/>
                <a:cs typeface="Tahoma" pitchFamily="34" charset="0"/>
              </a:rPr>
              <a:t> is </a:t>
            </a:r>
          </a:p>
          <a:p>
            <a:pPr marL="0" indent="0">
              <a:buNone/>
              <a:defRPr/>
            </a:pPr>
            <a:endParaRPr lang="en-PH" sz="3200" dirty="0">
              <a:latin typeface="Tahoma" pitchFamily="34" charset="0"/>
              <a:ea typeface="Tahoma" pitchFamily="34" charset="0"/>
              <a:cs typeface="Tahoma" pitchFamily="34" charset="0"/>
            </a:endParaRP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graphicFrame>
        <p:nvGraphicFramePr>
          <p:cNvPr id="5" name="Object 4"/>
          <p:cNvGraphicFramePr>
            <a:graphicFrameLocks noChangeAspect="1"/>
          </p:cNvGraphicFramePr>
          <p:nvPr>
            <p:extLst>
              <p:ext uri="{D42A27DB-BD31-4B8C-83A1-F6EECF244321}">
                <p14:modId xmlns:p14="http://schemas.microsoft.com/office/powerpoint/2010/main" val="2471699307"/>
              </p:ext>
            </p:extLst>
          </p:nvPr>
        </p:nvGraphicFramePr>
        <p:xfrm>
          <a:off x="3336967" y="4302826"/>
          <a:ext cx="5913438" cy="1524000"/>
        </p:xfrm>
        <a:graphic>
          <a:graphicData uri="http://schemas.openxmlformats.org/presentationml/2006/ole">
            <mc:AlternateContent xmlns:mc="http://schemas.openxmlformats.org/markup-compatibility/2006">
              <mc:Choice xmlns:v="urn:schemas-microsoft-com:vml" Requires="v">
                <p:oleObj spid="_x0000_s9245" name="Equation" r:id="rId4" imgW="2070100" imgH="558800" progId="Equation.3">
                  <p:embed/>
                </p:oleObj>
              </mc:Choice>
              <mc:Fallback>
                <p:oleObj name="Equation" r:id="rId4" imgW="2070100" imgH="5588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6967" y="4302826"/>
                        <a:ext cx="59134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17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Properties of the Normal Curve</a:t>
            </a:r>
            <a:endParaRPr lang="en-PH" dirty="0">
              <a:latin typeface="Impact" panose="020B0806030902050204" pitchFamily="34" charset="0"/>
            </a:endParaRPr>
          </a:p>
        </p:txBody>
      </p:sp>
      <p:sp>
        <p:nvSpPr>
          <p:cNvPr id="3" name="Content Placeholder 2"/>
          <p:cNvSpPr>
            <a:spLocks noGrp="1"/>
          </p:cNvSpPr>
          <p:nvPr>
            <p:ph idx="1"/>
          </p:nvPr>
        </p:nvSpPr>
        <p:spPr>
          <a:xfrm>
            <a:off x="802574" y="3669475"/>
            <a:ext cx="10633363" cy="2893147"/>
          </a:xfrm>
        </p:spPr>
        <p:txBody>
          <a:bodyPr>
            <a:normAutofit fontScale="85000" lnSpcReduction="20000"/>
          </a:bodyPr>
          <a:lstStyle/>
          <a:p>
            <a:pPr>
              <a:buFont typeface="Wingdings" pitchFamily="2" charset="2"/>
              <a:buNone/>
            </a:pPr>
            <a:r>
              <a:rPr lang="en-US" altLang="en-US" sz="3200" dirty="0"/>
              <a:t>The normal distribution assumes a bell-shaped curve known as the normal curve. It has the following properties:</a:t>
            </a:r>
          </a:p>
          <a:p>
            <a:pPr>
              <a:buFont typeface="Wingdings" pitchFamily="2" charset="2"/>
              <a:buNone/>
            </a:pPr>
            <a:r>
              <a:rPr lang="en-US" altLang="en-US" sz="3200" dirty="0"/>
              <a:t>1. The distribution is bell-shaped, single-peaked and symmetric with respect to x=μ. It has a zero </a:t>
            </a:r>
            <a:r>
              <a:rPr lang="en-US" altLang="en-US" sz="3200" dirty="0" err="1"/>
              <a:t>skewness</a:t>
            </a:r>
            <a:r>
              <a:rPr lang="en-US" altLang="en-US" sz="3200" dirty="0"/>
              <a:t> and is </a:t>
            </a:r>
            <a:r>
              <a:rPr lang="en-US" altLang="en-US" sz="3200" dirty="0" err="1"/>
              <a:t>mesokurtic</a:t>
            </a:r>
            <a:r>
              <a:rPr lang="en-US" altLang="en-US" sz="3200" dirty="0"/>
              <a:t>. </a:t>
            </a:r>
          </a:p>
          <a:p>
            <a:pPr>
              <a:buFont typeface="Wingdings" pitchFamily="2" charset="2"/>
              <a:buNone/>
            </a:pPr>
            <a:r>
              <a:rPr lang="en-US" altLang="en-US" sz="3200" dirty="0"/>
              <a:t>2. The curve is asymptotic with respect to the horizontal axis (x-axis).</a:t>
            </a:r>
          </a:p>
          <a:p>
            <a:pPr>
              <a:buFont typeface="Wingdings" pitchFamily="2" charset="2"/>
              <a:buNone/>
            </a:pPr>
            <a:r>
              <a:rPr lang="en-US" altLang="en-US" sz="3200" dirty="0"/>
              <a:t>3. The total area (probability) of the curve is equal to 1. </a:t>
            </a:r>
          </a:p>
          <a:p>
            <a:pPr>
              <a:buFont typeface="Wingdings" pitchFamily="2" charset="2"/>
              <a:buNone/>
            </a:pPr>
            <a:r>
              <a:rPr lang="en-US" altLang="en-US" sz="3200" dirty="0"/>
              <a:t>4. The curve has its point of inflection at x= μ ± σ</a:t>
            </a:r>
            <a:r>
              <a:rPr lang="en-US" altLang="en-US" sz="3200" dirty="0" smtClean="0"/>
              <a:t>.</a:t>
            </a:r>
            <a:endParaRPr lang="en-PH"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407" y="1215241"/>
            <a:ext cx="4718885" cy="237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6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Statistical Hypothesis</a:t>
            </a:r>
            <a:endParaRPr lang="en-PH" dirty="0">
              <a:latin typeface="Impact" panose="020B0806030902050204" pitchFamily="34" charset="0"/>
            </a:endParaRPr>
          </a:p>
        </p:txBody>
      </p:sp>
      <p:sp>
        <p:nvSpPr>
          <p:cNvPr id="3" name="Content Placeholder 2"/>
          <p:cNvSpPr>
            <a:spLocks noGrp="1"/>
          </p:cNvSpPr>
          <p:nvPr>
            <p:ph idx="1"/>
          </p:nvPr>
        </p:nvSpPr>
        <p:spPr>
          <a:xfrm>
            <a:off x="802574" y="1359569"/>
            <a:ext cx="10633363" cy="5203054"/>
          </a:xfrm>
        </p:spPr>
        <p:txBody>
          <a:bodyPr>
            <a:normAutofit/>
          </a:bodyPr>
          <a:lstStyle/>
          <a:p>
            <a:r>
              <a:rPr lang="en-US" altLang="en-US" dirty="0">
                <a:latin typeface="Tahoma" pitchFamily="34" charset="0"/>
                <a:ea typeface="Tahoma" pitchFamily="34" charset="0"/>
                <a:cs typeface="Tahoma" pitchFamily="34" charset="0"/>
              </a:rPr>
              <a:t>A </a:t>
            </a:r>
            <a:r>
              <a:rPr lang="en-US" altLang="en-US" b="1" dirty="0">
                <a:solidFill>
                  <a:srgbClr val="FF0000"/>
                </a:solidFill>
                <a:latin typeface="Tahoma" pitchFamily="34" charset="0"/>
                <a:ea typeface="Tahoma" pitchFamily="34" charset="0"/>
                <a:cs typeface="Tahoma" pitchFamily="34" charset="0"/>
              </a:rPr>
              <a:t>statistical hypothesis</a:t>
            </a:r>
            <a:r>
              <a:rPr lang="en-US" altLang="en-US" dirty="0">
                <a:solidFill>
                  <a:srgbClr val="FF0000"/>
                </a:solidFill>
                <a:latin typeface="Tahoma" pitchFamily="34" charset="0"/>
                <a:ea typeface="Tahoma" pitchFamily="34" charset="0"/>
                <a:cs typeface="Tahoma" pitchFamily="34" charset="0"/>
              </a:rPr>
              <a:t> </a:t>
            </a:r>
            <a:r>
              <a:rPr lang="en-US" altLang="en-US" dirty="0">
                <a:latin typeface="Tahoma" pitchFamily="34" charset="0"/>
                <a:ea typeface="Tahoma" pitchFamily="34" charset="0"/>
                <a:cs typeface="Tahoma" pitchFamily="34" charset="0"/>
              </a:rPr>
              <a:t>is an assertion or conjecture concerning one or more populations. </a:t>
            </a:r>
          </a:p>
          <a:p>
            <a:endParaRPr lang="en-US" altLang="en-US" dirty="0">
              <a:latin typeface="Tahoma" pitchFamily="34" charset="0"/>
              <a:ea typeface="Tahoma" pitchFamily="34" charset="0"/>
              <a:cs typeface="Tahoma" pitchFamily="34" charset="0"/>
            </a:endParaRPr>
          </a:p>
          <a:p>
            <a:r>
              <a:rPr lang="en-US" altLang="en-US" dirty="0">
                <a:latin typeface="Tahoma" pitchFamily="34" charset="0"/>
                <a:ea typeface="Tahoma" pitchFamily="34" charset="0"/>
                <a:cs typeface="Tahoma" pitchFamily="34" charset="0"/>
              </a:rPr>
              <a:t>The truth or falsity of a statistical hypothesis is never known with absolute certainty unless we actually examine the entire population. Because of this, we usually rely on a sample from the population of interest and use the data from the sample to provide proof that either supports or contradicts the hypothesis. This procedure is known as </a:t>
            </a:r>
            <a:r>
              <a:rPr lang="en-US" altLang="en-US" b="1" dirty="0">
                <a:solidFill>
                  <a:srgbClr val="FF0000"/>
                </a:solidFill>
                <a:latin typeface="Tahoma" pitchFamily="34" charset="0"/>
                <a:ea typeface="Tahoma" pitchFamily="34" charset="0"/>
                <a:cs typeface="Tahoma" pitchFamily="34" charset="0"/>
              </a:rPr>
              <a:t>hypothesis testing</a:t>
            </a:r>
            <a:r>
              <a:rPr lang="en-US" altLang="en-US" dirty="0" smtClean="0">
                <a:latin typeface="Tahoma" pitchFamily="34" charset="0"/>
                <a:ea typeface="Tahoma" pitchFamily="34" charset="0"/>
                <a:cs typeface="Tahoma" pitchFamily="34" charset="0"/>
              </a:rPr>
              <a:t>.</a:t>
            </a:r>
            <a:endParaRPr lang="en-PH"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3387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8839" y="219323"/>
            <a:ext cx="3491961" cy="644278"/>
          </a:xfrm>
        </p:spPr>
        <p:txBody>
          <a:bodyPr>
            <a:normAutofit/>
          </a:bodyPr>
          <a:lstStyle/>
          <a:p>
            <a:r>
              <a:rPr lang="en-US" sz="2000" dirty="0" smtClean="0">
                <a:latin typeface="Impact" panose="020B0806030902050204" pitchFamily="34" charset="0"/>
              </a:rPr>
              <a:t>Statistical Hypothesis</a:t>
            </a:r>
            <a:endParaRPr lang="en-PH" sz="2000" dirty="0">
              <a:latin typeface="Impact" panose="020B0806030902050204" pitchFamily="34" charset="0"/>
            </a:endParaRPr>
          </a:p>
        </p:txBody>
      </p:sp>
      <p:sp>
        <p:nvSpPr>
          <p:cNvPr id="3" name="Content Placeholder 2"/>
          <p:cNvSpPr>
            <a:spLocks noGrp="1"/>
          </p:cNvSpPr>
          <p:nvPr>
            <p:ph idx="1"/>
          </p:nvPr>
        </p:nvSpPr>
        <p:spPr>
          <a:xfrm>
            <a:off x="802574" y="1244600"/>
            <a:ext cx="10633363" cy="5318023"/>
          </a:xfrm>
        </p:spPr>
        <p:txBody>
          <a:bodyPr>
            <a:normAutofit/>
          </a:bodyPr>
          <a:lstStyle/>
          <a:p>
            <a:r>
              <a:rPr lang="en-US" altLang="en-US" dirty="0"/>
              <a:t>Two forms of statistical hypotheses exists: the null hypothesis (denoted by Ho) and the alternative hypothesis (denoted by Ha).</a:t>
            </a:r>
          </a:p>
          <a:p>
            <a:endParaRPr lang="en-US" altLang="en-US" dirty="0"/>
          </a:p>
          <a:p>
            <a:r>
              <a:rPr lang="en-US" altLang="en-US" dirty="0"/>
              <a:t>The </a:t>
            </a:r>
            <a:r>
              <a:rPr lang="en-US" altLang="en-US" b="1" dirty="0">
                <a:solidFill>
                  <a:srgbClr val="FF0000"/>
                </a:solidFill>
              </a:rPr>
              <a:t>null hypothesis</a:t>
            </a:r>
            <a:r>
              <a:rPr lang="en-US" altLang="en-US" dirty="0">
                <a:solidFill>
                  <a:srgbClr val="FF0000"/>
                </a:solidFill>
              </a:rPr>
              <a:t> </a:t>
            </a:r>
            <a:r>
              <a:rPr lang="en-US" altLang="en-US" dirty="0"/>
              <a:t>(Ho) is the hypothesis to be tested and it represents what the investigators doubts to be true. </a:t>
            </a:r>
          </a:p>
          <a:p>
            <a:endParaRPr lang="en-US" altLang="en-US" dirty="0"/>
          </a:p>
          <a:p>
            <a:r>
              <a:rPr lang="en-US" altLang="en-US" dirty="0"/>
              <a:t>On the other hand, the </a:t>
            </a:r>
            <a:r>
              <a:rPr lang="en-US" altLang="en-US" b="1" dirty="0">
                <a:solidFill>
                  <a:srgbClr val="FF0000"/>
                </a:solidFill>
              </a:rPr>
              <a:t>alternative hypothesis</a:t>
            </a:r>
            <a:r>
              <a:rPr lang="en-US" altLang="en-US" dirty="0">
                <a:solidFill>
                  <a:srgbClr val="FF0000"/>
                </a:solidFill>
              </a:rPr>
              <a:t> </a:t>
            </a:r>
            <a:r>
              <a:rPr lang="en-US" altLang="en-US" dirty="0"/>
              <a:t>(Ha) is the operational statement of the theory that the experimenter or researcher believes to be true and wishes to prove. </a:t>
            </a:r>
          </a:p>
          <a:p>
            <a:endParaRPr lang="en-PH"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58901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Rejection of the Ho</a:t>
            </a:r>
            <a:endParaRPr lang="en-PH" dirty="0">
              <a:latin typeface="Impact" panose="020B0806030902050204" pitchFamily="34" charset="0"/>
            </a:endParaRPr>
          </a:p>
        </p:txBody>
      </p:sp>
      <p:sp>
        <p:nvSpPr>
          <p:cNvPr id="3" name="Content Placeholder 2"/>
          <p:cNvSpPr>
            <a:spLocks noGrp="1"/>
          </p:cNvSpPr>
          <p:nvPr>
            <p:ph idx="1"/>
          </p:nvPr>
        </p:nvSpPr>
        <p:spPr>
          <a:xfrm>
            <a:off x="802574" y="1498599"/>
            <a:ext cx="10633363" cy="5064023"/>
          </a:xfrm>
        </p:spPr>
        <p:txBody>
          <a:bodyPr>
            <a:normAutofit/>
          </a:bodyPr>
          <a:lstStyle/>
          <a:p>
            <a:r>
              <a:rPr lang="en-US" altLang="en-US" dirty="0">
                <a:latin typeface="Tahoma" pitchFamily="34" charset="0"/>
                <a:ea typeface="Tahoma" pitchFamily="34" charset="0"/>
                <a:cs typeface="Tahoma" pitchFamily="34" charset="0"/>
              </a:rPr>
              <a:t>The </a:t>
            </a:r>
            <a:r>
              <a:rPr lang="en-US" altLang="en-US" b="1" dirty="0">
                <a:latin typeface="Tahoma" pitchFamily="34" charset="0"/>
                <a:ea typeface="Tahoma" pitchFamily="34" charset="0"/>
                <a:cs typeface="Tahoma" pitchFamily="34" charset="0"/>
              </a:rPr>
              <a:t>rejection of Ho leads to the acceptance of Ha</a:t>
            </a:r>
            <a:r>
              <a:rPr lang="en-US" altLang="en-US" dirty="0">
                <a:latin typeface="Tahoma" pitchFamily="34" charset="0"/>
                <a:ea typeface="Tahoma" pitchFamily="34" charset="0"/>
                <a:cs typeface="Tahoma" pitchFamily="34" charset="0"/>
              </a:rPr>
              <a:t>. </a:t>
            </a:r>
          </a:p>
          <a:p>
            <a:endParaRPr lang="en-US" altLang="en-US" dirty="0">
              <a:latin typeface="Tahoma" pitchFamily="34" charset="0"/>
              <a:ea typeface="Tahoma" pitchFamily="34" charset="0"/>
              <a:cs typeface="Tahoma" pitchFamily="34" charset="0"/>
            </a:endParaRPr>
          </a:p>
          <a:p>
            <a:r>
              <a:rPr lang="en-US" altLang="en-US" dirty="0">
                <a:latin typeface="Tahoma" pitchFamily="34" charset="0"/>
                <a:ea typeface="Tahoma" pitchFamily="34" charset="0"/>
                <a:cs typeface="Tahoma" pitchFamily="34" charset="0"/>
              </a:rPr>
              <a:t>However, </a:t>
            </a:r>
            <a:r>
              <a:rPr lang="en-US" altLang="en-US" b="1" dirty="0">
                <a:latin typeface="Tahoma" pitchFamily="34" charset="0"/>
                <a:ea typeface="Tahoma" pitchFamily="34" charset="0"/>
                <a:cs typeface="Tahoma" pitchFamily="34" charset="0"/>
              </a:rPr>
              <a:t>failure to reject Ho does not imply its acceptance</a:t>
            </a:r>
            <a:r>
              <a:rPr lang="en-US" altLang="en-US" dirty="0">
                <a:latin typeface="Tahoma" pitchFamily="34" charset="0"/>
                <a:ea typeface="Tahoma" pitchFamily="34" charset="0"/>
                <a:cs typeface="Tahoma" pitchFamily="34" charset="0"/>
              </a:rPr>
              <a:t> but only merely states that there is insufficient evidence to refute it. In this case, it is best to reserve judgment until new evidence (from another batch of sample) confirms the decision. </a:t>
            </a:r>
          </a:p>
          <a:p>
            <a:pPr marL="0" indent="0">
              <a:buNone/>
            </a:pPr>
            <a:endParaRPr lang="en-PH"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23548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Type I and Type II Errors</a:t>
            </a:r>
            <a:endParaRPr lang="en-PH" dirty="0">
              <a:latin typeface="Impact" panose="020B0806030902050204" pitchFamily="34" charset="0"/>
            </a:endParaRPr>
          </a:p>
        </p:txBody>
      </p:sp>
      <p:sp>
        <p:nvSpPr>
          <p:cNvPr id="3" name="Content Placeholder 2"/>
          <p:cNvSpPr>
            <a:spLocks noGrp="1"/>
          </p:cNvSpPr>
          <p:nvPr>
            <p:ph idx="1"/>
          </p:nvPr>
        </p:nvSpPr>
        <p:spPr>
          <a:xfrm>
            <a:off x="802574" y="1498599"/>
            <a:ext cx="10633363" cy="5064023"/>
          </a:xfrm>
        </p:spPr>
        <p:txBody>
          <a:bodyPr>
            <a:normAutofit/>
          </a:bodyPr>
          <a:lstStyle/>
          <a:p>
            <a:r>
              <a:rPr lang="en-US" altLang="en-US" dirty="0"/>
              <a:t>The rejection of the null hypothesis when in fact it is true is called a </a:t>
            </a:r>
            <a:r>
              <a:rPr lang="en-US" altLang="en-US" b="1" dirty="0"/>
              <a:t>type I error</a:t>
            </a:r>
            <a:r>
              <a:rPr lang="en-US" altLang="en-US" dirty="0"/>
              <a:t>. On the other hand, the acceptance of the null hypothesis when it is false is called a </a:t>
            </a:r>
            <a:r>
              <a:rPr lang="en-US" altLang="en-US" b="1" dirty="0"/>
              <a:t>type II </a:t>
            </a:r>
            <a:r>
              <a:rPr lang="en-US" altLang="en-US" b="1" dirty="0" smtClean="0"/>
              <a:t>error. </a:t>
            </a:r>
          </a:p>
          <a:p>
            <a:r>
              <a:rPr lang="en-US" altLang="en-US" dirty="0"/>
              <a:t>The </a:t>
            </a:r>
            <a:r>
              <a:rPr lang="en-US" altLang="en-US" i="1" dirty="0"/>
              <a:t>probability of committing a type I error is also called the level of significance</a:t>
            </a:r>
            <a:r>
              <a:rPr lang="en-US" altLang="en-US" dirty="0"/>
              <a:t> (α). The </a:t>
            </a:r>
            <a:r>
              <a:rPr lang="en-US" altLang="en-US" i="1" dirty="0"/>
              <a:t>probability of committing a type II error is denoted by its statistical power </a:t>
            </a:r>
            <a:r>
              <a:rPr lang="en-US" altLang="en-US" dirty="0"/>
              <a:t>(</a:t>
            </a:r>
            <a:r>
              <a:rPr lang="en-US" altLang="en-US" i="1" dirty="0"/>
              <a:t>β</a:t>
            </a:r>
            <a:r>
              <a:rPr lang="en-US" altLang="en-US" dirty="0"/>
              <a:t>). </a:t>
            </a:r>
          </a:p>
          <a:p>
            <a:r>
              <a:rPr lang="en-US" altLang="en-US" dirty="0"/>
              <a:t>The α and </a:t>
            </a:r>
            <a:r>
              <a:rPr lang="en-US" altLang="en-US" i="1" dirty="0"/>
              <a:t>β </a:t>
            </a:r>
            <a:r>
              <a:rPr lang="en-US" altLang="en-US" dirty="0"/>
              <a:t>are inversely related.</a:t>
            </a:r>
          </a:p>
          <a:p>
            <a:endParaRPr lang="en-US" altLang="en-US" b="1" dirty="0" smtClean="0"/>
          </a:p>
          <a:p>
            <a:endParaRPr lang="en-PH" dirty="0">
              <a:latin typeface="Tahoma" pitchFamily="34" charset="0"/>
              <a:ea typeface="Tahoma" pitchFamily="34" charset="0"/>
              <a:cs typeface="Tahoma" pitchFamily="34" charset="0"/>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4659312"/>
            <a:ext cx="7837714"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9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One Tailed and Two-tailed Test</a:t>
            </a:r>
            <a:endParaRPr lang="en-PH" dirty="0">
              <a:latin typeface="Impact" panose="020B0806030902050204" pitchFamily="34" charset="0"/>
            </a:endParaRPr>
          </a:p>
        </p:txBody>
      </p:sp>
      <p:sp>
        <p:nvSpPr>
          <p:cNvPr id="3" name="Content Placeholder 2"/>
          <p:cNvSpPr>
            <a:spLocks noGrp="1"/>
          </p:cNvSpPr>
          <p:nvPr>
            <p:ph idx="1"/>
          </p:nvPr>
        </p:nvSpPr>
        <p:spPr>
          <a:xfrm>
            <a:off x="802574" y="1498599"/>
            <a:ext cx="10633363" cy="5064023"/>
          </a:xfrm>
        </p:spPr>
        <p:txBody>
          <a:bodyPr>
            <a:normAutofit/>
          </a:bodyPr>
          <a:lstStyle/>
          <a:p>
            <a:r>
              <a:rPr lang="en-US" altLang="en-US" dirty="0"/>
              <a:t>Tests of hypotheses could either be one-tailed (also called directional or one-sided) or two-tailed (non-directional or two-sided). </a:t>
            </a:r>
          </a:p>
          <a:p>
            <a:endParaRPr lang="en-US" altLang="en-US" sz="1400" dirty="0"/>
          </a:p>
          <a:p>
            <a:r>
              <a:rPr lang="en-US" altLang="en-US" dirty="0"/>
              <a:t>A </a:t>
            </a:r>
            <a:r>
              <a:rPr lang="en-US" altLang="en-US" b="1" dirty="0"/>
              <a:t>one-tailed test </a:t>
            </a:r>
            <a:r>
              <a:rPr lang="en-US" altLang="en-US" dirty="0"/>
              <a:t>occurs when the researcher do have a </a:t>
            </a:r>
            <a:r>
              <a:rPr lang="en-US" altLang="en-US" i="1" dirty="0"/>
              <a:t>priori </a:t>
            </a:r>
            <a:r>
              <a:rPr lang="en-US" altLang="en-US" dirty="0"/>
              <a:t>expectation about the parameter they expect to observe. </a:t>
            </a:r>
          </a:p>
          <a:p>
            <a:endParaRPr lang="en-US" altLang="en-US" sz="1400" dirty="0"/>
          </a:p>
          <a:p>
            <a:r>
              <a:rPr lang="en-US" altLang="en-US" dirty="0"/>
              <a:t>A </a:t>
            </a:r>
            <a:r>
              <a:rPr lang="en-US" altLang="en-US" b="1" dirty="0"/>
              <a:t>two-tailed test</a:t>
            </a:r>
            <a:r>
              <a:rPr lang="en-US" altLang="en-US" dirty="0"/>
              <a:t>, on the other hand, is appropriate when the researcher does not have a </a:t>
            </a:r>
            <a:r>
              <a:rPr lang="en-US" altLang="en-US" i="1" dirty="0"/>
              <a:t>priori</a:t>
            </a:r>
            <a:r>
              <a:rPr lang="en-US" altLang="en-US" dirty="0"/>
              <a:t> expectation regarding the value they expect to observe in the sample.</a:t>
            </a:r>
          </a:p>
          <a:p>
            <a:pPr marL="0" indent="0">
              <a:buNone/>
            </a:pPr>
            <a:endParaRPr lang="en-US" altLang="en-US" b="1" dirty="0" smtClean="0"/>
          </a:p>
          <a:p>
            <a:endParaRPr lang="en-PH"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53592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439" y="219323"/>
            <a:ext cx="3898361" cy="720478"/>
          </a:xfrm>
        </p:spPr>
        <p:txBody>
          <a:bodyPr>
            <a:normAutofit/>
          </a:bodyPr>
          <a:lstStyle/>
          <a:p>
            <a:r>
              <a:rPr lang="en-US" sz="2000" dirty="0" smtClean="0">
                <a:latin typeface="Impact" panose="020B0806030902050204" pitchFamily="34" charset="0"/>
              </a:rPr>
              <a:t>One Tailed and Two-tailed Test</a:t>
            </a:r>
            <a:endParaRPr lang="en-PH" sz="2000" dirty="0">
              <a:latin typeface="Impact" panose="020B0806030902050204" pitchFamily="34" charset="0"/>
            </a:endParaRPr>
          </a:p>
        </p:txBody>
      </p:sp>
      <p:sp>
        <p:nvSpPr>
          <p:cNvPr id="3" name="Content Placeholder 2"/>
          <p:cNvSpPr>
            <a:spLocks noGrp="1"/>
          </p:cNvSpPr>
          <p:nvPr>
            <p:ph idx="1"/>
          </p:nvPr>
        </p:nvSpPr>
        <p:spPr>
          <a:xfrm>
            <a:off x="802574" y="1168401"/>
            <a:ext cx="10633363" cy="5394222"/>
          </a:xfrm>
        </p:spPr>
        <p:txBody>
          <a:bodyPr>
            <a:normAutofit/>
          </a:bodyPr>
          <a:lstStyle/>
          <a:p>
            <a:r>
              <a:rPr lang="en-US" altLang="en-US" b="1" dirty="0" smtClean="0"/>
              <a:t>One-tailed test</a:t>
            </a:r>
          </a:p>
          <a:p>
            <a:endParaRPr lang="en-US" altLang="en-US" b="1" dirty="0"/>
          </a:p>
          <a:p>
            <a:endParaRPr lang="en-US" altLang="en-US" b="1" dirty="0" smtClean="0"/>
          </a:p>
          <a:p>
            <a:endParaRPr lang="en-US" altLang="en-US" b="1" dirty="0"/>
          </a:p>
          <a:p>
            <a:endParaRPr lang="en-US" altLang="en-US" b="1" dirty="0" smtClean="0"/>
          </a:p>
          <a:p>
            <a:r>
              <a:rPr lang="en-US" altLang="en-US" b="1" dirty="0" smtClean="0"/>
              <a:t>Two-tailed test</a:t>
            </a:r>
          </a:p>
          <a:p>
            <a:endParaRPr lang="en-PH" dirty="0">
              <a:latin typeface="Tahoma" pitchFamily="34" charset="0"/>
              <a:ea typeface="Tahoma" pitchFamily="34" charset="0"/>
              <a:cs typeface="Tahoma"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284" y="1650998"/>
            <a:ext cx="4343400" cy="214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284" y="4134644"/>
            <a:ext cx="4343400" cy="238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975558" y="1137242"/>
            <a:ext cx="2791326" cy="2554545"/>
          </a:xfrm>
          <a:prstGeom prst="rect">
            <a:avLst/>
          </a:prstGeom>
          <a:noFill/>
          <a:ln w="19050">
            <a:solidFill>
              <a:schemeClr val="accent1"/>
            </a:solidFill>
          </a:ln>
        </p:spPr>
        <p:txBody>
          <a:bodyPr wrap="square" rtlCol="0">
            <a:spAutoFit/>
          </a:bodyPr>
          <a:lstStyle/>
          <a:p>
            <a:r>
              <a:rPr lang="en-US" sz="2000" dirty="0" err="1"/>
              <a:t>i</a:t>
            </a:r>
            <a:r>
              <a:rPr lang="en-US" sz="2000" dirty="0" err="1" smtClean="0"/>
              <a:t>e</a:t>
            </a:r>
            <a:r>
              <a:rPr lang="en-US" sz="2000" dirty="0" smtClean="0"/>
              <a:t>. </a:t>
            </a:r>
            <a:r>
              <a:rPr lang="el-GR" sz="2000" dirty="0" smtClean="0">
                <a:latin typeface="Times New Roman"/>
                <a:cs typeface="Times New Roman"/>
              </a:rPr>
              <a:t>μ</a:t>
            </a:r>
            <a:r>
              <a:rPr lang="en-US" sz="2000" dirty="0" smtClean="0">
                <a:latin typeface="Times New Roman"/>
                <a:cs typeface="Times New Roman"/>
              </a:rPr>
              <a:t> &gt; 50,    </a:t>
            </a:r>
            <a:r>
              <a:rPr lang="el-GR" sz="2000" dirty="0" smtClean="0">
                <a:latin typeface="Times New Roman"/>
                <a:cs typeface="Times New Roman"/>
              </a:rPr>
              <a:t>μ</a:t>
            </a:r>
            <a:r>
              <a:rPr lang="en-US" sz="2000" baseline="-25000" dirty="0" smtClean="0">
                <a:latin typeface="Times New Roman"/>
                <a:cs typeface="Times New Roman"/>
              </a:rPr>
              <a:t>2</a:t>
            </a:r>
            <a:r>
              <a:rPr lang="en-US" sz="2000" dirty="0" smtClean="0">
                <a:latin typeface="Times New Roman"/>
                <a:cs typeface="Times New Roman"/>
              </a:rPr>
              <a:t> – </a:t>
            </a:r>
            <a:r>
              <a:rPr lang="el-GR" sz="2000" dirty="0" smtClean="0">
                <a:latin typeface="Times New Roman"/>
                <a:cs typeface="Times New Roman"/>
              </a:rPr>
              <a:t>μ</a:t>
            </a:r>
            <a:r>
              <a:rPr lang="en-US" sz="2000" baseline="-25000" dirty="0" smtClean="0">
                <a:latin typeface="Times New Roman"/>
                <a:cs typeface="Times New Roman"/>
              </a:rPr>
              <a:t>1</a:t>
            </a:r>
            <a:r>
              <a:rPr lang="en-US" sz="2000" dirty="0" smtClean="0">
                <a:latin typeface="Times New Roman"/>
                <a:cs typeface="Times New Roman"/>
              </a:rPr>
              <a:t> &gt; 0, </a:t>
            </a:r>
          </a:p>
          <a:p>
            <a:r>
              <a:rPr lang="el-GR" sz="2000" i="1" dirty="0">
                <a:latin typeface="Times New Roman"/>
                <a:cs typeface="Times New Roman"/>
              </a:rPr>
              <a:t>ρ</a:t>
            </a:r>
            <a:r>
              <a:rPr lang="en-US" sz="2000" dirty="0" smtClean="0">
                <a:latin typeface="Times New Roman"/>
                <a:cs typeface="Times New Roman"/>
              </a:rPr>
              <a:t> &gt; 0, P &gt; 0.75</a:t>
            </a:r>
          </a:p>
          <a:p>
            <a:r>
              <a:rPr lang="en-US" sz="2000" dirty="0" smtClean="0">
                <a:latin typeface="Times New Roman"/>
                <a:cs typeface="Times New Roman"/>
              </a:rPr>
              <a:t>Note: It is also possible to use less than symbol (&lt;). In this case, the critical region and critical value would be on the left side</a:t>
            </a:r>
            <a:endParaRPr lang="en-PH" sz="2000" dirty="0"/>
          </a:p>
        </p:txBody>
      </p:sp>
      <p:cxnSp>
        <p:nvCxnSpPr>
          <p:cNvPr id="9" name="Straight Arrow Connector 8"/>
          <p:cNvCxnSpPr>
            <a:endCxn id="6" idx="1"/>
          </p:cNvCxnSpPr>
          <p:nvPr/>
        </p:nvCxnSpPr>
        <p:spPr>
          <a:xfrm flipV="1">
            <a:off x="7753684" y="2414515"/>
            <a:ext cx="1221874" cy="68963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975558" y="4677241"/>
            <a:ext cx="2791326" cy="707886"/>
          </a:xfrm>
          <a:prstGeom prst="rect">
            <a:avLst/>
          </a:prstGeom>
          <a:noFill/>
          <a:ln w="19050">
            <a:solidFill>
              <a:schemeClr val="accent1"/>
            </a:solidFill>
          </a:ln>
        </p:spPr>
        <p:txBody>
          <a:bodyPr wrap="square" rtlCol="0">
            <a:spAutoFit/>
          </a:bodyPr>
          <a:lstStyle/>
          <a:p>
            <a:r>
              <a:rPr lang="en-US" sz="2000" dirty="0" err="1"/>
              <a:t>i</a:t>
            </a:r>
            <a:r>
              <a:rPr lang="en-US" sz="2000" dirty="0" err="1" smtClean="0"/>
              <a:t>e</a:t>
            </a:r>
            <a:r>
              <a:rPr lang="en-US" sz="2000" dirty="0" smtClean="0"/>
              <a:t>. </a:t>
            </a:r>
            <a:r>
              <a:rPr lang="el-GR" sz="2000" dirty="0" smtClean="0">
                <a:latin typeface="Times New Roman"/>
                <a:cs typeface="Times New Roman"/>
              </a:rPr>
              <a:t>μ</a:t>
            </a:r>
            <a:r>
              <a:rPr lang="en-US" sz="2000" dirty="0" smtClean="0">
                <a:latin typeface="Times New Roman"/>
                <a:cs typeface="Times New Roman"/>
              </a:rPr>
              <a:t> ≠ 50,    </a:t>
            </a:r>
            <a:r>
              <a:rPr lang="el-GR" sz="2000" dirty="0" smtClean="0">
                <a:latin typeface="Times New Roman"/>
                <a:cs typeface="Times New Roman"/>
              </a:rPr>
              <a:t>μ</a:t>
            </a:r>
            <a:r>
              <a:rPr lang="en-US" sz="2000" baseline="-25000" dirty="0" smtClean="0">
                <a:latin typeface="Times New Roman"/>
                <a:cs typeface="Times New Roman"/>
              </a:rPr>
              <a:t>2</a:t>
            </a:r>
            <a:r>
              <a:rPr lang="en-US" sz="2000" dirty="0" smtClean="0">
                <a:latin typeface="Times New Roman"/>
                <a:cs typeface="Times New Roman"/>
              </a:rPr>
              <a:t> – </a:t>
            </a:r>
            <a:r>
              <a:rPr lang="el-GR" sz="2000" dirty="0" smtClean="0">
                <a:latin typeface="Times New Roman"/>
                <a:cs typeface="Times New Roman"/>
              </a:rPr>
              <a:t>μ</a:t>
            </a:r>
            <a:r>
              <a:rPr lang="en-US" sz="2000" baseline="-25000" dirty="0" smtClean="0">
                <a:latin typeface="Times New Roman"/>
                <a:cs typeface="Times New Roman"/>
              </a:rPr>
              <a:t>1</a:t>
            </a:r>
            <a:r>
              <a:rPr lang="en-US" sz="2000" dirty="0" smtClean="0">
                <a:latin typeface="Times New Roman"/>
                <a:cs typeface="Times New Roman"/>
              </a:rPr>
              <a:t> </a:t>
            </a:r>
            <a:r>
              <a:rPr lang="en-US" sz="2000" dirty="0">
                <a:latin typeface="Times New Roman"/>
                <a:cs typeface="Times New Roman"/>
              </a:rPr>
              <a:t>≠</a:t>
            </a:r>
            <a:r>
              <a:rPr lang="en-US" sz="2000" dirty="0" smtClean="0">
                <a:latin typeface="Times New Roman"/>
                <a:cs typeface="Times New Roman"/>
              </a:rPr>
              <a:t> 0, </a:t>
            </a:r>
          </a:p>
          <a:p>
            <a:r>
              <a:rPr lang="el-GR" sz="2000" i="1" dirty="0">
                <a:latin typeface="Times New Roman"/>
                <a:cs typeface="Times New Roman"/>
              </a:rPr>
              <a:t>ρ</a:t>
            </a:r>
            <a:r>
              <a:rPr lang="en-US" sz="2000" dirty="0" smtClean="0">
                <a:latin typeface="Times New Roman"/>
                <a:cs typeface="Times New Roman"/>
              </a:rPr>
              <a:t> </a:t>
            </a:r>
            <a:r>
              <a:rPr lang="en-US" sz="2000" dirty="0">
                <a:latin typeface="Times New Roman"/>
                <a:cs typeface="Times New Roman"/>
              </a:rPr>
              <a:t>≠</a:t>
            </a:r>
            <a:r>
              <a:rPr lang="en-US" sz="2000" dirty="0" smtClean="0">
                <a:latin typeface="Times New Roman"/>
                <a:cs typeface="Times New Roman"/>
              </a:rPr>
              <a:t> 0, P ≠ 0.75</a:t>
            </a:r>
          </a:p>
        </p:txBody>
      </p:sp>
      <p:cxnSp>
        <p:nvCxnSpPr>
          <p:cNvPr id="14" name="Straight Arrow Connector 13"/>
          <p:cNvCxnSpPr/>
          <p:nvPr/>
        </p:nvCxnSpPr>
        <p:spPr>
          <a:xfrm flipV="1">
            <a:off x="7753684" y="5067369"/>
            <a:ext cx="1221874" cy="68963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5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fontScale="90000"/>
          </a:bodyPr>
          <a:lstStyle/>
          <a:p>
            <a:r>
              <a:rPr lang="en-US" dirty="0" smtClean="0">
                <a:latin typeface="Impact" panose="020B0806030902050204" pitchFamily="34" charset="0"/>
              </a:rPr>
              <a:t>Quantitative Analysis Using the Traditional Approach: Hypothesis Testing</a:t>
            </a:r>
            <a:endParaRPr lang="en-PH" dirty="0">
              <a:latin typeface="Impact" panose="020B0806030902050204" pitchFamily="34" charset="0"/>
            </a:endParaRPr>
          </a:p>
        </p:txBody>
      </p:sp>
      <p:sp>
        <p:nvSpPr>
          <p:cNvPr id="3" name="Content Placeholder 2"/>
          <p:cNvSpPr>
            <a:spLocks noGrp="1"/>
          </p:cNvSpPr>
          <p:nvPr>
            <p:ph idx="1"/>
          </p:nvPr>
        </p:nvSpPr>
        <p:spPr>
          <a:xfrm>
            <a:off x="802574" y="1543793"/>
            <a:ext cx="10633363" cy="5018830"/>
          </a:xfrm>
        </p:spPr>
        <p:txBody>
          <a:bodyPr>
            <a:normAutofit/>
          </a:bodyPr>
          <a:lstStyle/>
          <a:p>
            <a:pPr>
              <a:buFont typeface="Wingdings" pitchFamily="2" charset="2"/>
              <a:buNone/>
            </a:pPr>
            <a:r>
              <a:rPr lang="en-US" altLang="en-US" sz="2600" dirty="0" smtClean="0">
                <a:solidFill>
                  <a:srgbClr val="FF0000"/>
                </a:solidFill>
                <a:latin typeface="Tahoma" pitchFamily="34" charset="0"/>
                <a:ea typeface="Tahoma" pitchFamily="34" charset="0"/>
                <a:cs typeface="Tahoma" pitchFamily="34" charset="0"/>
              </a:rPr>
              <a:t>Steps in Hypothesis Testing</a:t>
            </a:r>
          </a:p>
          <a:p>
            <a:pPr marL="514350" indent="-514350">
              <a:buNone/>
              <a:defRPr/>
            </a:pPr>
            <a:r>
              <a:rPr lang="en-US" sz="2600" dirty="0">
                <a:latin typeface="Tahoma" pitchFamily="34" charset="0"/>
                <a:ea typeface="Tahoma" pitchFamily="34" charset="0"/>
                <a:cs typeface="Tahoma" pitchFamily="34" charset="0"/>
              </a:rPr>
              <a:t>i.	State the null hypothesis, Ho.</a:t>
            </a:r>
          </a:p>
          <a:p>
            <a:pPr marL="514350" indent="-514350">
              <a:buNone/>
              <a:defRPr/>
            </a:pPr>
            <a:r>
              <a:rPr lang="en-US" sz="2600" dirty="0">
                <a:latin typeface="Tahoma" pitchFamily="34" charset="0"/>
                <a:ea typeface="Tahoma" pitchFamily="34" charset="0"/>
                <a:cs typeface="Tahoma" pitchFamily="34" charset="0"/>
              </a:rPr>
              <a:t>ii.	Choose an appropriate alternative hypothesis, Ha, based from the problem (and determine whether the test is a one-tailed or two-tailed test).</a:t>
            </a:r>
          </a:p>
          <a:p>
            <a:pPr marL="514350" indent="-514350">
              <a:buNone/>
              <a:defRPr/>
            </a:pPr>
            <a:r>
              <a:rPr lang="en-US" sz="2600" dirty="0">
                <a:latin typeface="Tahoma" pitchFamily="34" charset="0"/>
                <a:ea typeface="Tahoma" pitchFamily="34" charset="0"/>
                <a:cs typeface="Tahoma" pitchFamily="34" charset="0"/>
              </a:rPr>
              <a:t>iii.	State the significance level, </a:t>
            </a:r>
            <a:r>
              <a:rPr lang="en-US" sz="2600" dirty="0">
                <a:latin typeface="Times New Roman" pitchFamily="18" charset="0"/>
                <a:ea typeface="Tahoma" pitchFamily="34" charset="0"/>
                <a:cs typeface="Times New Roman" pitchFamily="18" charset="0"/>
              </a:rPr>
              <a:t>α</a:t>
            </a:r>
            <a:r>
              <a:rPr lang="en-US" sz="2600" dirty="0">
                <a:latin typeface="Tahoma" pitchFamily="34" charset="0"/>
                <a:ea typeface="Tahoma" pitchFamily="34" charset="0"/>
                <a:cs typeface="Tahoma" pitchFamily="34" charset="0"/>
              </a:rPr>
              <a:t>.</a:t>
            </a:r>
          </a:p>
          <a:p>
            <a:pPr marL="514350" indent="-514350">
              <a:buNone/>
              <a:defRPr/>
            </a:pPr>
            <a:r>
              <a:rPr lang="en-US" sz="2600" dirty="0">
                <a:latin typeface="Tahoma" pitchFamily="34" charset="0"/>
                <a:ea typeface="Tahoma" pitchFamily="34" charset="0"/>
                <a:cs typeface="Tahoma" pitchFamily="34" charset="0"/>
              </a:rPr>
              <a:t>iv.	Select and compute the appropriate test-statistic.  </a:t>
            </a:r>
          </a:p>
          <a:p>
            <a:pPr marL="514350" indent="-514350">
              <a:buNone/>
              <a:defRPr/>
            </a:pPr>
            <a:r>
              <a:rPr lang="en-US" sz="2600" dirty="0">
                <a:latin typeface="Tahoma" pitchFamily="34" charset="0"/>
                <a:ea typeface="Tahoma" pitchFamily="34" charset="0"/>
                <a:cs typeface="Tahoma" pitchFamily="34" charset="0"/>
              </a:rPr>
              <a:t>v.	Establish the critical region.</a:t>
            </a:r>
          </a:p>
          <a:p>
            <a:pPr marL="514350" indent="-514350">
              <a:buNone/>
              <a:defRPr/>
            </a:pPr>
            <a:r>
              <a:rPr lang="en-US" sz="2600" dirty="0">
                <a:latin typeface="Tahoma" pitchFamily="34" charset="0"/>
                <a:ea typeface="Tahoma" pitchFamily="34" charset="0"/>
                <a:cs typeface="Tahoma" pitchFamily="34" charset="0"/>
              </a:rPr>
              <a:t>vi.	State the decision: Reject Ho if the test statistic has a value in the critical region; otherwise, do not reject Ho.</a:t>
            </a:r>
          </a:p>
          <a:p>
            <a:pPr marL="514350" indent="-514350">
              <a:buNone/>
              <a:defRPr/>
            </a:pPr>
            <a:r>
              <a:rPr lang="en-US" sz="2600" dirty="0">
                <a:latin typeface="Tahoma" pitchFamily="34" charset="0"/>
                <a:ea typeface="Tahoma" pitchFamily="34" charset="0"/>
                <a:cs typeface="Tahoma" pitchFamily="34" charset="0"/>
              </a:rPr>
              <a:t>vii.	Restate the decision in laymen’s terms. </a:t>
            </a:r>
          </a:p>
          <a:p>
            <a:pPr>
              <a:buFont typeface="Wingdings" pitchFamily="2" charset="2"/>
              <a:buNone/>
            </a:pPr>
            <a:endParaRPr lang="en-PH" dirty="0"/>
          </a:p>
        </p:txBody>
      </p:sp>
    </p:spTree>
    <p:extLst>
      <p:ext uri="{BB962C8B-B14F-4D97-AF65-F5344CB8AC3E}">
        <p14:creationId xmlns:p14="http://schemas.microsoft.com/office/powerpoint/2010/main" val="3646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a:bodyPr>
          <a:lstStyle/>
          <a:p>
            <a:r>
              <a:rPr lang="en-US" dirty="0" smtClean="0">
                <a:latin typeface="Impact" panose="020B0806030902050204" pitchFamily="34" charset="0"/>
              </a:rPr>
              <a:t>Example:</a:t>
            </a:r>
            <a:endParaRPr lang="en-PH" dirty="0">
              <a:latin typeface="Impact" panose="020B0806030902050204" pitchFamily="34" charset="0"/>
            </a:endParaRPr>
          </a:p>
        </p:txBody>
      </p:sp>
      <p:sp>
        <p:nvSpPr>
          <p:cNvPr id="3" name="Content Placeholder 2"/>
          <p:cNvSpPr>
            <a:spLocks noGrp="1"/>
          </p:cNvSpPr>
          <p:nvPr>
            <p:ph idx="1"/>
          </p:nvPr>
        </p:nvSpPr>
        <p:spPr>
          <a:xfrm>
            <a:off x="802574" y="1543793"/>
            <a:ext cx="10633363" cy="5018830"/>
          </a:xfrm>
        </p:spPr>
        <p:txBody>
          <a:bodyPr>
            <a:normAutofit/>
          </a:bodyPr>
          <a:lstStyle/>
          <a:p>
            <a:pPr>
              <a:buFont typeface="Wingdings" pitchFamily="2" charset="2"/>
              <a:buNone/>
            </a:pPr>
            <a:r>
              <a:rPr lang="en-US" altLang="en-US" dirty="0">
                <a:latin typeface="Tahoma" pitchFamily="34" charset="0"/>
                <a:ea typeface="Tahoma" pitchFamily="34" charset="0"/>
                <a:cs typeface="Tahoma" pitchFamily="34" charset="0"/>
              </a:rPr>
              <a:t>The contents of 6 similar containers of an acid are (in liters): </a:t>
            </a:r>
          </a:p>
          <a:p>
            <a:pPr>
              <a:buFont typeface="Wingdings" pitchFamily="2" charset="2"/>
              <a:buNone/>
            </a:pPr>
            <a:r>
              <a:rPr lang="en-US" altLang="en-US" dirty="0">
                <a:latin typeface="Tahoma" pitchFamily="34" charset="0"/>
                <a:ea typeface="Tahoma" pitchFamily="34" charset="0"/>
                <a:cs typeface="Tahoma" pitchFamily="34" charset="0"/>
              </a:rPr>
              <a:t>			</a:t>
            </a:r>
          </a:p>
          <a:p>
            <a:pPr>
              <a:buFont typeface="Wingdings" pitchFamily="2" charset="2"/>
              <a:buNone/>
            </a:pPr>
            <a:r>
              <a:rPr lang="en-US" altLang="en-US" dirty="0">
                <a:latin typeface="Tahoma" pitchFamily="34" charset="0"/>
                <a:ea typeface="Tahoma" pitchFamily="34" charset="0"/>
                <a:cs typeface="Tahoma" pitchFamily="34" charset="0"/>
              </a:rPr>
              <a:t>		</a:t>
            </a:r>
            <a:r>
              <a:rPr lang="en-US" altLang="en-US" dirty="0" smtClean="0">
                <a:latin typeface="Tahoma" pitchFamily="34" charset="0"/>
                <a:ea typeface="Tahoma" pitchFamily="34" charset="0"/>
                <a:cs typeface="Tahoma" pitchFamily="34" charset="0"/>
              </a:rPr>
              <a:t>	9.5</a:t>
            </a:r>
            <a:r>
              <a:rPr lang="en-US" altLang="en-US" dirty="0">
                <a:latin typeface="Tahoma" pitchFamily="34" charset="0"/>
                <a:ea typeface="Tahoma" pitchFamily="34" charset="0"/>
                <a:cs typeface="Tahoma" pitchFamily="34" charset="0"/>
              </a:rPr>
              <a:t>, 	</a:t>
            </a:r>
            <a:r>
              <a:rPr lang="en-US" altLang="en-US" dirty="0" smtClean="0">
                <a:latin typeface="Tahoma" pitchFamily="34" charset="0"/>
                <a:ea typeface="Tahoma" pitchFamily="34" charset="0"/>
                <a:cs typeface="Tahoma" pitchFamily="34" charset="0"/>
              </a:rPr>
              <a:t> 8.2</a:t>
            </a:r>
            <a:r>
              <a:rPr lang="en-US" altLang="en-US" dirty="0">
                <a:latin typeface="Tahoma" pitchFamily="34" charset="0"/>
                <a:ea typeface="Tahoma" pitchFamily="34" charset="0"/>
                <a:cs typeface="Tahoma" pitchFamily="34" charset="0"/>
              </a:rPr>
              <a:t>, 	</a:t>
            </a:r>
            <a:r>
              <a:rPr lang="en-US" altLang="en-US" dirty="0" smtClean="0">
                <a:latin typeface="Tahoma" pitchFamily="34" charset="0"/>
                <a:ea typeface="Tahoma" pitchFamily="34" charset="0"/>
                <a:cs typeface="Tahoma" pitchFamily="34" charset="0"/>
              </a:rPr>
              <a:t>  10.12</a:t>
            </a:r>
            <a:r>
              <a:rPr lang="en-US" altLang="en-US" dirty="0">
                <a:latin typeface="Tahoma" pitchFamily="34" charset="0"/>
                <a:ea typeface="Tahoma" pitchFamily="34" charset="0"/>
                <a:cs typeface="Tahoma" pitchFamily="34" charset="0"/>
              </a:rPr>
              <a:t>,     9.9,      9.41,      10.2 </a:t>
            </a:r>
          </a:p>
          <a:p>
            <a:pPr>
              <a:buFont typeface="Wingdings" pitchFamily="2" charset="2"/>
              <a:buNone/>
            </a:pPr>
            <a:endParaRPr lang="en-US" altLang="en-US" dirty="0">
              <a:latin typeface="Tahoma" pitchFamily="34" charset="0"/>
              <a:ea typeface="Tahoma" pitchFamily="34" charset="0"/>
              <a:cs typeface="Tahoma" pitchFamily="34" charset="0"/>
            </a:endParaRPr>
          </a:p>
          <a:p>
            <a:pPr>
              <a:buFont typeface="Wingdings" pitchFamily="2" charset="2"/>
              <a:buNone/>
            </a:pPr>
            <a:r>
              <a:rPr lang="en-US" altLang="en-US" dirty="0">
                <a:latin typeface="Tahoma" pitchFamily="34" charset="0"/>
                <a:ea typeface="Tahoma" pitchFamily="34" charset="0"/>
                <a:cs typeface="Tahoma" pitchFamily="34" charset="0"/>
              </a:rPr>
              <a:t>	The supplier claims that their shipment contains on average at least 10 liters of acid. Test this hypothesis at the 5% level of significance. Assume that the distribution of the contents of the acid in the containers is approximately normal.  </a:t>
            </a:r>
          </a:p>
          <a:p>
            <a:pPr>
              <a:buFont typeface="Wingdings" pitchFamily="2" charset="2"/>
              <a:buNone/>
            </a:pPr>
            <a:endParaRPr lang="en-PH" dirty="0"/>
          </a:p>
        </p:txBody>
      </p:sp>
    </p:spTree>
    <p:extLst>
      <p:ext uri="{BB962C8B-B14F-4D97-AF65-F5344CB8AC3E}">
        <p14:creationId xmlns:p14="http://schemas.microsoft.com/office/powerpoint/2010/main" val="1477474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anose="020B0806030902050204" pitchFamily="34" charset="0"/>
              </a:rPr>
              <a:t>Inferential Statistics</a:t>
            </a:r>
            <a:endParaRPr lang="en-PH" dirty="0">
              <a:latin typeface="Impact" panose="020B0806030902050204" pitchFamily="34" charset="0"/>
            </a:endParaRPr>
          </a:p>
        </p:txBody>
      </p:sp>
      <p:sp>
        <p:nvSpPr>
          <p:cNvPr id="3" name="Content Placeholder 2"/>
          <p:cNvSpPr>
            <a:spLocks noGrp="1"/>
          </p:cNvSpPr>
          <p:nvPr>
            <p:ph idx="1"/>
          </p:nvPr>
        </p:nvSpPr>
        <p:spPr/>
        <p:txBody>
          <a:bodyPr/>
          <a:lstStyle/>
          <a:p>
            <a:r>
              <a:rPr lang="en-US" altLang="en-US" dirty="0" smtClean="0">
                <a:latin typeface="Tahoma" pitchFamily="34" charset="0"/>
                <a:ea typeface="Tahoma" pitchFamily="34" charset="0"/>
                <a:cs typeface="Tahoma" pitchFamily="34" charset="0"/>
              </a:rPr>
              <a:t>comprise </a:t>
            </a:r>
            <a:r>
              <a:rPr lang="en-US" altLang="en-US" dirty="0">
                <a:latin typeface="Tahoma" pitchFamily="34" charset="0"/>
                <a:ea typeface="Tahoma" pitchFamily="34" charset="0"/>
                <a:cs typeface="Tahoma" pitchFamily="34" charset="0"/>
              </a:rPr>
              <a:t>those methods concerned with the analysis of </a:t>
            </a:r>
            <a:r>
              <a:rPr lang="en-US" altLang="en-US" b="1" dirty="0">
                <a:latin typeface="Tahoma" pitchFamily="34" charset="0"/>
                <a:ea typeface="Tahoma" pitchFamily="34" charset="0"/>
                <a:cs typeface="Tahoma" pitchFamily="34" charset="0"/>
              </a:rPr>
              <a:t>sample data </a:t>
            </a:r>
            <a:r>
              <a:rPr lang="en-US" altLang="en-US" dirty="0">
                <a:latin typeface="Tahoma" pitchFamily="34" charset="0"/>
                <a:ea typeface="Tahoma" pitchFamily="34" charset="0"/>
                <a:cs typeface="Tahoma" pitchFamily="34" charset="0"/>
              </a:rPr>
              <a:t>leading to predictions or inferences about the population</a:t>
            </a:r>
            <a:endParaRPr lang="en-US" altLang="en-US" sz="3200" dirty="0">
              <a:latin typeface="Tahoma" pitchFamily="34" charset="0"/>
              <a:ea typeface="Tahoma" pitchFamily="34" charset="0"/>
              <a:cs typeface="Tahoma" pitchFamily="34" charset="0"/>
            </a:endParaRPr>
          </a:p>
          <a:p>
            <a:endParaRPr lang="en-PH" dirty="0"/>
          </a:p>
        </p:txBody>
      </p:sp>
      <p:pic>
        <p:nvPicPr>
          <p:cNvPr id="1028" name="Picture 4" descr="Descriptive Vs. Inferential Statistics: Know the Difference - Science S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5475" y="4505758"/>
            <a:ext cx="2676525" cy="1704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15475" y="6210734"/>
            <a:ext cx="2676525" cy="584775"/>
          </a:xfrm>
          <a:prstGeom prst="rect">
            <a:avLst/>
          </a:prstGeom>
          <a:noFill/>
        </p:spPr>
        <p:txBody>
          <a:bodyPr wrap="square" rtlCol="0">
            <a:spAutoFit/>
          </a:bodyPr>
          <a:lstStyle/>
          <a:p>
            <a:r>
              <a:rPr lang="en-US" sz="1600" dirty="0" err="1">
                <a:latin typeface="Arial Narrow" pitchFamily="34" charset="0"/>
              </a:rPr>
              <a:t>Source:https</a:t>
            </a:r>
            <a:r>
              <a:rPr lang="en-US" sz="1600" dirty="0">
                <a:latin typeface="Arial Narrow" pitchFamily="34" charset="0"/>
              </a:rPr>
              <a:t>://sciencestruck.com/descriptive-</a:t>
            </a:r>
            <a:r>
              <a:rPr lang="en-US" sz="1600" dirty="0" err="1">
                <a:latin typeface="Arial Narrow" pitchFamily="34" charset="0"/>
              </a:rPr>
              <a:t>vs</a:t>
            </a:r>
            <a:r>
              <a:rPr lang="en-US" sz="1600" dirty="0">
                <a:latin typeface="Arial Narrow" pitchFamily="34" charset="0"/>
              </a:rPr>
              <a:t>-inferential-statistics</a:t>
            </a:r>
            <a:endParaRPr lang="en-PH" sz="1600" dirty="0">
              <a:latin typeface="Arial Narrow" pitchFamily="34" charset="0"/>
            </a:endParaRPr>
          </a:p>
        </p:txBody>
      </p:sp>
    </p:spTree>
    <p:extLst>
      <p:ext uri="{BB962C8B-B14F-4D97-AF65-F5344CB8AC3E}">
        <p14:creationId xmlns:p14="http://schemas.microsoft.com/office/powerpoint/2010/main" val="1326716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98" y="175120"/>
            <a:ext cx="4536660" cy="668029"/>
          </a:xfrm>
        </p:spPr>
        <p:txBody>
          <a:bodyPr>
            <a:normAutofit/>
          </a:bodyPr>
          <a:lstStyle/>
          <a:p>
            <a:r>
              <a:rPr lang="en-US" sz="2000" dirty="0">
                <a:latin typeface="Impact" panose="020B0806030902050204" pitchFamily="34" charset="0"/>
              </a:rPr>
              <a:t>Quantitative Analysis Using the Traditional Approach: Hypothesis Testing</a:t>
            </a:r>
            <a:endParaRPr lang="en-PH" sz="2000" dirty="0">
              <a:latin typeface="Impact" panose="020B0806030902050204" pitchFamily="34" charset="0"/>
            </a:endParaRPr>
          </a:p>
        </p:txBody>
      </p:sp>
      <p:sp>
        <p:nvSpPr>
          <p:cNvPr id="3" name="Content Placeholder 2"/>
          <p:cNvSpPr>
            <a:spLocks noGrp="1"/>
          </p:cNvSpPr>
          <p:nvPr>
            <p:ph idx="1"/>
          </p:nvPr>
        </p:nvSpPr>
        <p:spPr>
          <a:xfrm>
            <a:off x="802574" y="1187532"/>
            <a:ext cx="10633363" cy="5375091"/>
          </a:xfrm>
        </p:spPr>
        <p:txBody>
          <a:bodyPr>
            <a:normAutofit/>
          </a:bodyPr>
          <a:lstStyle/>
          <a:p>
            <a:pPr marL="514350" indent="-514350">
              <a:buNone/>
              <a:defRPr/>
            </a:pPr>
            <a:r>
              <a:rPr lang="en-US" dirty="0">
                <a:latin typeface="Tahoma" pitchFamily="34" charset="0"/>
                <a:ea typeface="Tahoma" pitchFamily="34" charset="0"/>
                <a:cs typeface="Tahoma" pitchFamily="34" charset="0"/>
              </a:rPr>
              <a:t>i.  State the null hypothesis (Ho):</a:t>
            </a:r>
          </a:p>
          <a:p>
            <a:pPr marL="514350" indent="-514350">
              <a:buNone/>
              <a:defRPr/>
            </a:pPr>
            <a:r>
              <a:rPr lang="en-US" dirty="0">
                <a:latin typeface="Tahoma" pitchFamily="34" charset="0"/>
                <a:ea typeface="Tahoma" pitchFamily="34" charset="0"/>
                <a:cs typeface="Tahoma" pitchFamily="34" charset="0"/>
              </a:rPr>
              <a:t>		Ho: </a:t>
            </a:r>
            <a:r>
              <a:rPr lang="el-GR" dirty="0">
                <a:latin typeface="Tahoma" pitchFamily="34" charset="0"/>
                <a:ea typeface="Tahoma" pitchFamily="34" charset="0"/>
                <a:cs typeface="Tahoma" pitchFamily="34" charset="0"/>
              </a:rPr>
              <a:t>μ</a:t>
            </a:r>
            <a:r>
              <a:rPr lang="en-PH" dirty="0">
                <a:latin typeface="Tahoma" pitchFamily="34" charset="0"/>
                <a:ea typeface="Tahoma" pitchFamily="34" charset="0"/>
                <a:cs typeface="Tahoma" pitchFamily="34" charset="0"/>
              </a:rPr>
              <a:t>=10</a:t>
            </a:r>
            <a:endParaRPr lang="en-US" dirty="0">
              <a:latin typeface="Tahoma" pitchFamily="34" charset="0"/>
              <a:ea typeface="Tahoma" pitchFamily="34" charset="0"/>
              <a:cs typeface="Tahoma" pitchFamily="34" charset="0"/>
            </a:endParaRPr>
          </a:p>
          <a:p>
            <a:pPr marL="514350" indent="-514350">
              <a:buNone/>
              <a:defRPr/>
            </a:pPr>
            <a:r>
              <a:rPr lang="en-US" dirty="0">
                <a:latin typeface="Tahoma" pitchFamily="34" charset="0"/>
                <a:ea typeface="Tahoma" pitchFamily="34" charset="0"/>
                <a:cs typeface="Tahoma" pitchFamily="34" charset="0"/>
              </a:rPr>
              <a:t>		(The average acid content in the shipment is 10liters)</a:t>
            </a:r>
          </a:p>
          <a:p>
            <a:pPr>
              <a:buNone/>
              <a:defRPr/>
            </a:pPr>
            <a:r>
              <a:rPr lang="en-US" dirty="0">
                <a:latin typeface="Tahoma" pitchFamily="34" charset="0"/>
                <a:ea typeface="Tahoma" pitchFamily="34" charset="0"/>
                <a:cs typeface="Tahoma" pitchFamily="34" charset="0"/>
              </a:rPr>
              <a:t>ii</a:t>
            </a:r>
            <a:r>
              <a:rPr lang="en-US" dirty="0" smtClean="0">
                <a:latin typeface="Tahoma" pitchFamily="34" charset="0"/>
                <a:ea typeface="Tahoma" pitchFamily="34" charset="0"/>
                <a:cs typeface="Tahoma" pitchFamily="34" charset="0"/>
              </a:rPr>
              <a:t>. </a:t>
            </a:r>
            <a:r>
              <a:rPr lang="en-US" dirty="0">
                <a:latin typeface="Tahoma" pitchFamily="34" charset="0"/>
                <a:ea typeface="Tahoma" pitchFamily="34" charset="0"/>
                <a:cs typeface="Tahoma" pitchFamily="34" charset="0"/>
              </a:rPr>
              <a:t>Choose an appropriate alternative hypothesis, Ha, based from </a:t>
            </a:r>
            <a:r>
              <a:rPr lang="en-US" dirty="0" smtClean="0">
                <a:latin typeface="Tahoma" pitchFamily="34" charset="0"/>
                <a:ea typeface="Tahoma" pitchFamily="34" charset="0"/>
                <a:cs typeface="Tahoma" pitchFamily="34" charset="0"/>
              </a:rPr>
              <a:t> </a:t>
            </a:r>
          </a:p>
          <a:p>
            <a:pPr>
              <a:buNone/>
              <a:defRPr/>
            </a:pPr>
            <a:r>
              <a:rPr lang="en-US" dirty="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the problem</a:t>
            </a:r>
            <a:r>
              <a:rPr lang="en-US" dirty="0">
                <a:latin typeface="Tahoma" pitchFamily="34" charset="0"/>
                <a:ea typeface="Tahoma" pitchFamily="34" charset="0"/>
                <a:cs typeface="Tahoma" pitchFamily="34" charset="0"/>
              </a:rPr>
              <a:t>. </a:t>
            </a:r>
          </a:p>
          <a:p>
            <a:pPr>
              <a:buNone/>
              <a:defRPr/>
            </a:pPr>
            <a:r>
              <a:rPr lang="en-US" dirty="0">
                <a:latin typeface="Tahoma" pitchFamily="34" charset="0"/>
                <a:ea typeface="Tahoma" pitchFamily="34" charset="0"/>
                <a:cs typeface="Tahoma" pitchFamily="34" charset="0"/>
              </a:rPr>
              <a:t>		 Ha: </a:t>
            </a:r>
            <a:r>
              <a:rPr lang="el-GR" dirty="0">
                <a:latin typeface="Tahoma" pitchFamily="34" charset="0"/>
                <a:ea typeface="Tahoma" pitchFamily="34" charset="0"/>
                <a:cs typeface="Tahoma" pitchFamily="34" charset="0"/>
              </a:rPr>
              <a:t>μ</a:t>
            </a:r>
            <a:r>
              <a:rPr lang="en-PH" dirty="0">
                <a:latin typeface="Tahoma" pitchFamily="34" charset="0"/>
                <a:ea typeface="Tahoma" pitchFamily="34" charset="0"/>
                <a:cs typeface="Tahoma" pitchFamily="34" charset="0"/>
              </a:rPr>
              <a:t>&lt;10</a:t>
            </a:r>
            <a:endParaRPr lang="en-US" dirty="0">
              <a:latin typeface="Tahoma" pitchFamily="34" charset="0"/>
              <a:ea typeface="Tahoma" pitchFamily="34" charset="0"/>
              <a:cs typeface="Tahoma" pitchFamily="34" charset="0"/>
            </a:endParaRPr>
          </a:p>
          <a:p>
            <a:pPr>
              <a:buNone/>
              <a:defRPr/>
            </a:pPr>
            <a:r>
              <a:rPr lang="en-US" dirty="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a:t>
            </a:r>
            <a:r>
              <a:rPr lang="en-US" dirty="0">
                <a:latin typeface="Tahoma" pitchFamily="34" charset="0"/>
                <a:ea typeface="Tahoma" pitchFamily="34" charset="0"/>
                <a:cs typeface="Tahoma" pitchFamily="34" charset="0"/>
              </a:rPr>
              <a:t>The average acid content in the shipment is less than 10 	</a:t>
            </a:r>
            <a:r>
              <a:rPr lang="en-US" dirty="0" smtClean="0">
                <a:latin typeface="Tahoma" pitchFamily="34" charset="0"/>
                <a:ea typeface="Tahoma" pitchFamily="34" charset="0"/>
                <a:cs typeface="Tahoma" pitchFamily="34" charset="0"/>
              </a:rPr>
              <a:t> liters</a:t>
            </a:r>
            <a:r>
              <a:rPr lang="en-US" dirty="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buNone/>
              <a:defRPr/>
            </a:pPr>
            <a:endParaRPr lang="en-US" dirty="0">
              <a:latin typeface="Tahoma" pitchFamily="34" charset="0"/>
              <a:ea typeface="Tahoma" pitchFamily="34" charset="0"/>
              <a:cs typeface="Tahoma" pitchFamily="34" charset="0"/>
            </a:endParaRPr>
          </a:p>
          <a:p>
            <a:pPr>
              <a:buNone/>
              <a:defRPr/>
            </a:pPr>
            <a:r>
              <a:rPr lang="en-US" dirty="0"/>
              <a:t>Note:	 Ha is one-tailed because of the directional keyword “at least”. We go against the claim of the supplier.</a:t>
            </a:r>
            <a:endParaRPr lang="en-US" dirty="0">
              <a:latin typeface="Tahoma" pitchFamily="34" charset="0"/>
              <a:ea typeface="Tahoma" pitchFamily="34" charset="0"/>
              <a:cs typeface="Tahoma" pitchFamily="34" charset="0"/>
            </a:endParaRPr>
          </a:p>
          <a:p>
            <a:pPr>
              <a:buFont typeface="Wingdings" pitchFamily="2" charset="2"/>
              <a:buNone/>
            </a:pPr>
            <a:endParaRPr lang="en-PH" dirty="0"/>
          </a:p>
        </p:txBody>
      </p:sp>
    </p:spTree>
    <p:extLst>
      <p:ext uri="{BB962C8B-B14F-4D97-AF65-F5344CB8AC3E}">
        <p14:creationId xmlns:p14="http://schemas.microsoft.com/office/powerpoint/2010/main" val="1219296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98" y="175120"/>
            <a:ext cx="4536660" cy="668029"/>
          </a:xfrm>
        </p:spPr>
        <p:txBody>
          <a:bodyPr>
            <a:normAutofit/>
          </a:bodyPr>
          <a:lstStyle/>
          <a:p>
            <a:r>
              <a:rPr lang="en-US" sz="2000" dirty="0">
                <a:latin typeface="Impact" panose="020B0806030902050204" pitchFamily="34" charset="0"/>
              </a:rPr>
              <a:t>Quantitative Analysis Using the Traditional Approach: Hypothesis Testing</a:t>
            </a:r>
            <a:endParaRPr lang="en-PH" sz="2000" dirty="0">
              <a:latin typeface="Impact" panose="020B0806030902050204" pitchFamily="34" charset="0"/>
            </a:endParaRPr>
          </a:p>
        </p:txBody>
      </p:sp>
      <p:sp>
        <p:nvSpPr>
          <p:cNvPr id="3" name="Content Placeholder 2"/>
          <p:cNvSpPr>
            <a:spLocks noGrp="1"/>
          </p:cNvSpPr>
          <p:nvPr>
            <p:ph idx="1"/>
          </p:nvPr>
        </p:nvSpPr>
        <p:spPr>
          <a:xfrm>
            <a:off x="802574" y="1187532"/>
            <a:ext cx="10633363" cy="5375091"/>
          </a:xfrm>
        </p:spPr>
        <p:txBody>
          <a:bodyPr>
            <a:normAutofit/>
          </a:bodyPr>
          <a:lstStyle/>
          <a:p>
            <a:pPr>
              <a:buNone/>
              <a:defRPr/>
            </a:pPr>
            <a:r>
              <a:rPr lang="en-US" sz="2600" dirty="0">
                <a:latin typeface="Tahoma" pitchFamily="34" charset="0"/>
                <a:ea typeface="Tahoma" pitchFamily="34" charset="0"/>
                <a:cs typeface="Tahoma" pitchFamily="34" charset="0"/>
              </a:rPr>
              <a:t>iii. State the significance level, </a:t>
            </a:r>
            <a:r>
              <a:rPr lang="el-GR" sz="2600" dirty="0">
                <a:latin typeface="Times New Roman" pitchFamily="18" charset="0"/>
                <a:ea typeface="Tahoma" pitchFamily="34" charset="0"/>
                <a:cs typeface="Times New Roman" pitchFamily="18" charset="0"/>
              </a:rPr>
              <a:t>α</a:t>
            </a:r>
            <a:r>
              <a:rPr lang="en-US" sz="2600" dirty="0">
                <a:latin typeface="Tahoma" pitchFamily="34" charset="0"/>
                <a:ea typeface="Tahoma" pitchFamily="34" charset="0"/>
                <a:cs typeface="Tahoma" pitchFamily="34" charset="0"/>
              </a:rPr>
              <a:t>: </a:t>
            </a:r>
            <a:endParaRPr lang="en-US" sz="2600" dirty="0" smtClean="0">
              <a:latin typeface="Tahoma" pitchFamily="34" charset="0"/>
              <a:ea typeface="Tahoma" pitchFamily="34" charset="0"/>
              <a:cs typeface="Tahoma" pitchFamily="34" charset="0"/>
            </a:endParaRPr>
          </a:p>
          <a:p>
            <a:pPr>
              <a:buNone/>
              <a:defRPr/>
            </a:pPr>
            <a:r>
              <a:rPr lang="en-US" sz="2600" dirty="0">
                <a:latin typeface="Tahoma" pitchFamily="34" charset="0"/>
                <a:ea typeface="Tahoma" pitchFamily="34" charset="0"/>
                <a:cs typeface="Tahoma" pitchFamily="34" charset="0"/>
              </a:rPr>
              <a:t>	</a:t>
            </a:r>
            <a:r>
              <a:rPr lang="en-US" sz="2600" dirty="0" smtClean="0">
                <a:latin typeface="Tahoma" pitchFamily="34" charset="0"/>
                <a:ea typeface="Tahoma" pitchFamily="34" charset="0"/>
                <a:cs typeface="Tahoma" pitchFamily="34" charset="0"/>
              </a:rPr>
              <a:t>	</a:t>
            </a:r>
            <a:r>
              <a:rPr lang="el-GR" sz="2600" dirty="0" smtClean="0">
                <a:latin typeface="Times New Roman" pitchFamily="18" charset="0"/>
                <a:ea typeface="Tahoma" pitchFamily="34" charset="0"/>
                <a:cs typeface="Times New Roman" pitchFamily="18" charset="0"/>
              </a:rPr>
              <a:t>α</a:t>
            </a:r>
            <a:r>
              <a:rPr lang="en-US" sz="2600" dirty="0" smtClean="0">
                <a:latin typeface="Tahoma" pitchFamily="34" charset="0"/>
                <a:ea typeface="Tahoma" pitchFamily="34" charset="0"/>
                <a:cs typeface="Tahoma" pitchFamily="34" charset="0"/>
              </a:rPr>
              <a:t>=0.05 </a:t>
            </a:r>
            <a:r>
              <a:rPr lang="en-US" sz="2600" dirty="0">
                <a:latin typeface="Tahoma" pitchFamily="34" charset="0"/>
                <a:ea typeface="Tahoma" pitchFamily="34" charset="0"/>
                <a:cs typeface="Tahoma" pitchFamily="34" charset="0"/>
              </a:rPr>
              <a:t>	</a:t>
            </a:r>
          </a:p>
          <a:p>
            <a:pPr>
              <a:buNone/>
              <a:defRPr/>
            </a:pPr>
            <a:r>
              <a:rPr lang="en-US" sz="2600" dirty="0" smtClean="0">
                <a:latin typeface="Tahoma" pitchFamily="34" charset="0"/>
                <a:ea typeface="Tahoma" pitchFamily="34" charset="0"/>
                <a:cs typeface="Tahoma" pitchFamily="34" charset="0"/>
              </a:rPr>
              <a:t>iv. Test-statistic</a:t>
            </a:r>
            <a:r>
              <a:rPr lang="en-US" sz="2600" dirty="0">
                <a:latin typeface="Tahoma" pitchFamily="34" charset="0"/>
                <a:ea typeface="Tahoma" pitchFamily="34" charset="0"/>
                <a:cs typeface="Tahoma" pitchFamily="34" charset="0"/>
              </a:rPr>
              <a:t>: Since this is a small sample test, n&lt;30, and since σ is </a:t>
            </a:r>
            <a:endParaRPr lang="en-US" sz="2600" dirty="0" smtClean="0">
              <a:latin typeface="Tahoma" pitchFamily="34" charset="0"/>
              <a:ea typeface="Tahoma" pitchFamily="34" charset="0"/>
              <a:cs typeface="Tahoma" pitchFamily="34" charset="0"/>
            </a:endParaRPr>
          </a:p>
          <a:p>
            <a:pPr>
              <a:buNone/>
              <a:defRPr/>
            </a:pPr>
            <a:r>
              <a:rPr lang="en-US" sz="2600" dirty="0" smtClean="0">
                <a:latin typeface="Tahoma" pitchFamily="34" charset="0"/>
                <a:ea typeface="Tahoma" pitchFamily="34" charset="0"/>
                <a:cs typeface="Tahoma" pitchFamily="34" charset="0"/>
              </a:rPr>
              <a:t>    unknown </a:t>
            </a:r>
            <a:r>
              <a:rPr lang="en-US" sz="2600" dirty="0">
                <a:latin typeface="Tahoma" pitchFamily="34" charset="0"/>
                <a:ea typeface="Tahoma" pitchFamily="34" charset="0"/>
                <a:cs typeface="Tahoma" pitchFamily="34" charset="0"/>
              </a:rPr>
              <a:t>we use the t-test. But first we calculate the sample </a:t>
            </a:r>
            <a:r>
              <a:rPr lang="en-US" sz="2600" dirty="0" smtClean="0">
                <a:latin typeface="Tahoma" pitchFamily="34" charset="0"/>
                <a:ea typeface="Tahoma" pitchFamily="34" charset="0"/>
                <a:cs typeface="Tahoma" pitchFamily="34" charset="0"/>
              </a:rPr>
              <a:t>mean</a:t>
            </a:r>
          </a:p>
          <a:p>
            <a:pPr>
              <a:buNone/>
              <a:defRPr/>
            </a:pPr>
            <a:r>
              <a:rPr lang="en-US" sz="2600" dirty="0" smtClean="0">
                <a:latin typeface="Tahoma" pitchFamily="34" charset="0"/>
                <a:ea typeface="Tahoma" pitchFamily="34" charset="0"/>
                <a:cs typeface="Tahoma" pitchFamily="34" charset="0"/>
              </a:rPr>
              <a:t>    </a:t>
            </a:r>
            <a:r>
              <a:rPr lang="en-US" sz="2400" dirty="0" smtClean="0">
                <a:latin typeface="MS Reference Sans Serif" panose="020B0604030504040204" pitchFamily="34" charset="0"/>
              </a:rPr>
              <a:t></a:t>
            </a:r>
            <a:r>
              <a:rPr lang="en-US" sz="2600" dirty="0" smtClean="0">
                <a:latin typeface="Tahoma" pitchFamily="34" charset="0"/>
                <a:ea typeface="Tahoma" pitchFamily="34" charset="0"/>
                <a:cs typeface="Tahoma" pitchFamily="34" charset="0"/>
              </a:rPr>
              <a:t> = </a:t>
            </a:r>
            <a:r>
              <a:rPr lang="en-US" sz="2600" dirty="0">
                <a:latin typeface="Tahoma" pitchFamily="34" charset="0"/>
                <a:ea typeface="Tahoma" pitchFamily="34" charset="0"/>
                <a:cs typeface="Tahoma" pitchFamily="34" charset="0"/>
              </a:rPr>
              <a:t>9.555 and the sample standard deviation s=0.7368.</a:t>
            </a:r>
          </a:p>
          <a:p>
            <a:pPr>
              <a:buNone/>
              <a:defRPr/>
            </a:pPr>
            <a:endParaRPr lang="en-US" sz="2600" dirty="0">
              <a:latin typeface="Tahoma" pitchFamily="34" charset="0"/>
              <a:ea typeface="Tahoma" pitchFamily="34" charset="0"/>
              <a:cs typeface="Tahoma" pitchFamily="34" charset="0"/>
            </a:endParaRPr>
          </a:p>
          <a:p>
            <a:pPr>
              <a:buNone/>
              <a:defRPr/>
            </a:pPr>
            <a:endParaRPr lang="en-US" sz="2600" dirty="0">
              <a:latin typeface="Tahoma" pitchFamily="34" charset="0"/>
              <a:ea typeface="Tahoma" pitchFamily="34" charset="0"/>
              <a:cs typeface="Tahoma" pitchFamily="34" charset="0"/>
            </a:endParaRPr>
          </a:p>
          <a:p>
            <a:pPr marL="514350" indent="-514350">
              <a:buNone/>
              <a:defRPr/>
            </a:pPr>
            <a:r>
              <a:rPr lang="en-US" sz="2600" dirty="0">
                <a:latin typeface="Tahoma" pitchFamily="34" charset="0"/>
                <a:ea typeface="Tahoma" pitchFamily="34" charset="0"/>
                <a:cs typeface="Tahoma" pitchFamily="34" charset="0"/>
              </a:rPr>
              <a:t>v. Critical Region: For a one-tailed test:</a:t>
            </a:r>
          </a:p>
          <a:p>
            <a:pPr marL="514350" indent="-514350">
              <a:buNone/>
              <a:defRPr/>
            </a:pPr>
            <a:endParaRPr lang="en-US" sz="2600" dirty="0">
              <a:latin typeface="Tahoma" pitchFamily="34" charset="0"/>
              <a:ea typeface="Tahoma" pitchFamily="34" charset="0"/>
              <a:cs typeface="Tahoma" pitchFamily="34" charset="0"/>
            </a:endParaRPr>
          </a:p>
          <a:p>
            <a:pPr marL="514350" indent="-514350">
              <a:buNone/>
              <a:defRPr/>
            </a:pPr>
            <a:endParaRPr lang="en-US" sz="2600" dirty="0">
              <a:latin typeface="Tahoma" pitchFamily="34" charset="0"/>
              <a:ea typeface="Tahoma" pitchFamily="34" charset="0"/>
              <a:cs typeface="Tahoma" pitchFamily="34" charset="0"/>
            </a:endParaRPr>
          </a:p>
          <a:p>
            <a:pPr marL="514350" indent="-514350">
              <a:buNone/>
              <a:defRPr/>
            </a:pPr>
            <a:r>
              <a:rPr lang="en-US" sz="2600" dirty="0">
                <a:latin typeface="Tahoma" pitchFamily="34" charset="0"/>
                <a:ea typeface="Tahoma" pitchFamily="34" charset="0"/>
                <a:cs typeface="Tahoma" pitchFamily="34" charset="0"/>
              </a:rPr>
              <a:t>Note: v is the degrees of freedom and is equal to n-1</a:t>
            </a:r>
          </a:p>
          <a:p>
            <a:pPr>
              <a:buFont typeface="Wingdings" pitchFamily="2" charset="2"/>
              <a:buNone/>
            </a:pPr>
            <a:endParaRPr lang="en-PH" sz="2600" dirty="0">
              <a:latin typeface="Tahoma" pitchFamily="34" charset="0"/>
              <a:ea typeface="Tahoma" pitchFamily="34" charset="0"/>
              <a:cs typeface="Tahoma"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74073451"/>
              </p:ext>
            </p:extLst>
          </p:nvPr>
        </p:nvGraphicFramePr>
        <p:xfrm>
          <a:off x="3813959" y="3682650"/>
          <a:ext cx="3886200" cy="760412"/>
        </p:xfrm>
        <a:graphic>
          <a:graphicData uri="http://schemas.openxmlformats.org/presentationml/2006/ole">
            <mc:AlternateContent xmlns:mc="http://schemas.openxmlformats.org/markup-compatibility/2006">
              <mc:Choice xmlns:v="urn:schemas-microsoft-com:vml" Requires="v">
                <p:oleObj spid="_x0000_s10289" name="Equation" r:id="rId4" imgW="2387600" imgH="469900" progId="Equation.3">
                  <p:embed/>
                </p:oleObj>
              </mc:Choice>
              <mc:Fallback>
                <p:oleObj name="Equation" r:id="rId4" imgW="23876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3959" y="3682650"/>
                        <a:ext cx="38862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69912339"/>
              </p:ext>
            </p:extLst>
          </p:nvPr>
        </p:nvGraphicFramePr>
        <p:xfrm>
          <a:off x="3327071" y="5103278"/>
          <a:ext cx="4792663" cy="512762"/>
        </p:xfrm>
        <a:graphic>
          <a:graphicData uri="http://schemas.openxmlformats.org/presentationml/2006/ole">
            <mc:AlternateContent xmlns:mc="http://schemas.openxmlformats.org/markup-compatibility/2006">
              <mc:Choice xmlns:v="urn:schemas-microsoft-com:vml" Requires="v">
                <p:oleObj spid="_x0000_s10290" name="Equation" r:id="rId6" imgW="1778000" imgH="190500" progId="Equation.3">
                  <p:embed/>
                </p:oleObj>
              </mc:Choice>
              <mc:Fallback>
                <p:oleObj name="Equation" r:id="rId6" imgW="1778000" imgH="190500" progId="Equation.3">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071" y="5103278"/>
                        <a:ext cx="47926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95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98" y="175120"/>
            <a:ext cx="4536660" cy="668029"/>
          </a:xfrm>
        </p:spPr>
        <p:txBody>
          <a:bodyPr>
            <a:normAutofit/>
          </a:bodyPr>
          <a:lstStyle/>
          <a:p>
            <a:r>
              <a:rPr lang="en-US" sz="2000" dirty="0">
                <a:latin typeface="Impact" panose="020B0806030902050204" pitchFamily="34" charset="0"/>
              </a:rPr>
              <a:t>Quantitative Analysis Using the Traditional Approach: Hypothesis Testing</a:t>
            </a:r>
            <a:endParaRPr lang="en-PH" sz="2000" dirty="0">
              <a:latin typeface="Impact" panose="020B0806030902050204" pitchFamily="34" charset="0"/>
            </a:endParaRPr>
          </a:p>
        </p:txBody>
      </p:sp>
      <p:sp>
        <p:nvSpPr>
          <p:cNvPr id="3" name="Content Placeholder 2"/>
          <p:cNvSpPr>
            <a:spLocks noGrp="1"/>
          </p:cNvSpPr>
          <p:nvPr>
            <p:ph idx="1"/>
          </p:nvPr>
        </p:nvSpPr>
        <p:spPr>
          <a:xfrm>
            <a:off x="802574" y="1009404"/>
            <a:ext cx="10633363" cy="5553220"/>
          </a:xfrm>
        </p:spPr>
        <p:txBody>
          <a:bodyPr>
            <a:normAutofit/>
          </a:bodyPr>
          <a:lstStyle/>
          <a:p>
            <a:pPr>
              <a:buNone/>
              <a:defRPr/>
            </a:pPr>
            <a:r>
              <a:rPr lang="en-US" sz="2200" dirty="0" smtClean="0">
                <a:latin typeface="Tahoma" pitchFamily="34" charset="0"/>
                <a:ea typeface="Tahoma" pitchFamily="34" charset="0"/>
                <a:cs typeface="Tahoma" pitchFamily="34" charset="0"/>
              </a:rPr>
              <a:t>The test statistic to be used, degrees of freedom, critical region, null and alternative hypothesis can be found from most statistics books. One such </a:t>
            </a:r>
            <a:r>
              <a:rPr lang="en-US" sz="2200" dirty="0" err="1" smtClean="0">
                <a:latin typeface="Tahoma" pitchFamily="34" charset="0"/>
                <a:ea typeface="Tahoma" pitchFamily="34" charset="0"/>
                <a:cs typeface="Tahoma" pitchFamily="34" charset="0"/>
              </a:rPr>
              <a:t>such</a:t>
            </a:r>
            <a:r>
              <a:rPr lang="en-US" sz="2200" dirty="0" smtClean="0">
                <a:latin typeface="Tahoma" pitchFamily="34" charset="0"/>
                <a:ea typeface="Tahoma" pitchFamily="34" charset="0"/>
                <a:cs typeface="Tahoma" pitchFamily="34" charset="0"/>
              </a:rPr>
              <a:t> book is </a:t>
            </a:r>
            <a:r>
              <a:rPr lang="en-US" sz="2200" dirty="0" err="1" smtClean="0">
                <a:latin typeface="Tahoma" pitchFamily="34" charset="0"/>
                <a:ea typeface="Tahoma" pitchFamily="34" charset="0"/>
                <a:cs typeface="Tahoma" pitchFamily="34" charset="0"/>
              </a:rPr>
              <a:t>Shaum’s</a:t>
            </a:r>
            <a:r>
              <a:rPr lang="en-US" sz="2200" dirty="0" smtClean="0">
                <a:latin typeface="Tahoma" pitchFamily="34" charset="0"/>
                <a:ea typeface="Tahoma" pitchFamily="34" charset="0"/>
                <a:cs typeface="Tahoma" pitchFamily="34" charset="0"/>
              </a:rPr>
              <a:t> Outline of Statistics II: Inferential Statistics by Bernstein and Bernstein</a:t>
            </a:r>
            <a:endParaRPr lang="en-US" sz="2200" dirty="0">
              <a:latin typeface="Tahoma" pitchFamily="34" charset="0"/>
              <a:ea typeface="Tahoma" pitchFamily="34" charset="0"/>
              <a:cs typeface="Tahoma" pitchFamily="34" charset="0"/>
            </a:endParaRPr>
          </a:p>
          <a:p>
            <a:pPr>
              <a:buFont typeface="Wingdings" pitchFamily="2" charset="2"/>
              <a:buNone/>
            </a:pPr>
            <a:endParaRPr lang="en-PH" sz="2600" dirty="0">
              <a:latin typeface="Tahoma" pitchFamily="34" charset="0"/>
              <a:ea typeface="Tahoma" pitchFamily="34" charset="0"/>
              <a:cs typeface="Tahoma" pitchFamily="34" charset="0"/>
            </a:endParaRPr>
          </a:p>
        </p:txBody>
      </p:sp>
      <p:pic>
        <p:nvPicPr>
          <p:cNvPr id="6"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459" y="2122487"/>
            <a:ext cx="73152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5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98" y="175120"/>
            <a:ext cx="4536660" cy="668029"/>
          </a:xfrm>
        </p:spPr>
        <p:txBody>
          <a:bodyPr>
            <a:normAutofit/>
          </a:bodyPr>
          <a:lstStyle/>
          <a:p>
            <a:r>
              <a:rPr lang="en-US" sz="2000" dirty="0">
                <a:latin typeface="Impact" panose="020B0806030902050204" pitchFamily="34" charset="0"/>
              </a:rPr>
              <a:t>Quantitative Analysis Using the Traditional Approach: Hypothesis Testing</a:t>
            </a:r>
            <a:endParaRPr lang="en-PH" sz="2000" dirty="0">
              <a:latin typeface="Impact" panose="020B0806030902050204" pitchFamily="34" charset="0"/>
            </a:endParaRPr>
          </a:p>
        </p:txBody>
      </p:sp>
      <p:sp>
        <p:nvSpPr>
          <p:cNvPr id="3" name="Content Placeholder 2"/>
          <p:cNvSpPr>
            <a:spLocks noGrp="1"/>
          </p:cNvSpPr>
          <p:nvPr>
            <p:ph idx="1"/>
          </p:nvPr>
        </p:nvSpPr>
        <p:spPr>
          <a:xfrm>
            <a:off x="802574" y="1009404"/>
            <a:ext cx="10633363" cy="5553220"/>
          </a:xfrm>
        </p:spPr>
        <p:txBody>
          <a:bodyPr>
            <a:normAutofit/>
          </a:bodyPr>
          <a:lstStyle/>
          <a:p>
            <a:pPr marL="514350" indent="-514350">
              <a:buNone/>
              <a:defRPr/>
            </a:pPr>
            <a:r>
              <a:rPr lang="en-US" sz="2400" dirty="0">
                <a:latin typeface="Tahoma" pitchFamily="34" charset="0"/>
                <a:ea typeface="Tahoma" pitchFamily="34" charset="0"/>
                <a:cs typeface="Tahoma" pitchFamily="34" charset="0"/>
              </a:rPr>
              <a:t>v. Critical Region: For a one-tailed test</a:t>
            </a:r>
            <a:r>
              <a:rPr lang="en-US" sz="2400" dirty="0" smtClean="0">
                <a:latin typeface="Tahoma" pitchFamily="34" charset="0"/>
                <a:ea typeface="Tahoma" pitchFamily="34" charset="0"/>
                <a:cs typeface="Tahoma" pitchFamily="34" charset="0"/>
              </a:rPr>
              <a:t>:</a:t>
            </a:r>
          </a:p>
          <a:p>
            <a:pPr marL="514350" indent="-514350">
              <a:buNone/>
              <a:defRPr/>
            </a:pPr>
            <a:endParaRPr lang="en-US" sz="2400" dirty="0">
              <a:latin typeface="Tahoma" pitchFamily="34" charset="0"/>
              <a:ea typeface="Tahoma" pitchFamily="34" charset="0"/>
              <a:cs typeface="Tahoma" pitchFamily="34" charset="0"/>
            </a:endParaRPr>
          </a:p>
          <a:p>
            <a:pPr marL="514350" indent="-514350">
              <a:buNone/>
              <a:defRPr/>
            </a:pPr>
            <a:endParaRPr lang="en-US" sz="2400" dirty="0" smtClean="0">
              <a:latin typeface="Tahoma" pitchFamily="34" charset="0"/>
              <a:ea typeface="Tahoma" pitchFamily="34" charset="0"/>
              <a:cs typeface="Tahoma" pitchFamily="34" charset="0"/>
            </a:endParaRPr>
          </a:p>
          <a:p>
            <a:pPr marL="514350" indent="-514350">
              <a:buNone/>
              <a:defRPr/>
            </a:pPr>
            <a:r>
              <a:rPr lang="en-US" sz="2400" dirty="0" smtClean="0">
                <a:latin typeface="Tahoma" pitchFamily="34" charset="0"/>
                <a:ea typeface="Tahoma" pitchFamily="34" charset="0"/>
                <a:cs typeface="Tahoma" pitchFamily="34" charset="0"/>
              </a:rPr>
              <a:t>Note that </a:t>
            </a:r>
            <a:r>
              <a:rPr lang="en-US" sz="2400" dirty="0">
                <a:latin typeface="Tahoma" pitchFamily="34" charset="0"/>
                <a:ea typeface="Tahoma" pitchFamily="34" charset="0"/>
                <a:cs typeface="Tahoma" pitchFamily="34" charset="0"/>
              </a:rPr>
              <a:t>v is the degrees of freedom and is equal to </a:t>
            </a:r>
            <a:r>
              <a:rPr lang="en-US" sz="2400" dirty="0" smtClean="0">
                <a:latin typeface="Tahoma" pitchFamily="34" charset="0"/>
                <a:ea typeface="Tahoma" pitchFamily="34" charset="0"/>
                <a:cs typeface="Tahoma" pitchFamily="34" charset="0"/>
              </a:rPr>
              <a:t>n-1. The </a:t>
            </a:r>
            <a:r>
              <a:rPr lang="en-US" sz="2400" dirty="0">
                <a:latin typeface="Tahoma" pitchFamily="34" charset="0"/>
                <a:ea typeface="Tahoma" pitchFamily="34" charset="0"/>
                <a:cs typeface="Tahoma" pitchFamily="34" charset="0"/>
              </a:rPr>
              <a:t>t-value is found somewhere in the t-distribution table.</a:t>
            </a:r>
          </a:p>
          <a:p>
            <a:pPr marL="514350" indent="-514350">
              <a:buNone/>
              <a:defRPr/>
            </a:pPr>
            <a:endParaRPr lang="en-US" sz="2400" dirty="0" smtClean="0">
              <a:latin typeface="Tahoma" pitchFamily="34" charset="0"/>
              <a:ea typeface="Tahoma" pitchFamily="34" charset="0"/>
              <a:cs typeface="Tahoma" pitchFamily="34" charset="0"/>
            </a:endParaRPr>
          </a:p>
          <a:p>
            <a:pPr marL="514350" indent="-514350">
              <a:buNone/>
              <a:defRPr/>
            </a:pPr>
            <a:endParaRPr lang="en-US" sz="2400" dirty="0">
              <a:latin typeface="Tahoma" pitchFamily="34" charset="0"/>
              <a:ea typeface="Tahoma" pitchFamily="34" charset="0"/>
              <a:cs typeface="Tahoma" pitchFamily="34" charset="0"/>
            </a:endParaRPr>
          </a:p>
          <a:p>
            <a:pPr>
              <a:buFont typeface="Wingdings" pitchFamily="2" charset="2"/>
              <a:buNone/>
            </a:pPr>
            <a:endParaRPr lang="en-PH" sz="2600" dirty="0">
              <a:latin typeface="Tahoma" pitchFamily="34" charset="0"/>
              <a:ea typeface="Tahoma" pitchFamily="34" charset="0"/>
              <a:cs typeface="Tahoma"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533295734"/>
              </p:ext>
            </p:extLst>
          </p:nvPr>
        </p:nvGraphicFramePr>
        <p:xfrm>
          <a:off x="3386777" y="1588717"/>
          <a:ext cx="4792663" cy="512762"/>
        </p:xfrm>
        <a:graphic>
          <a:graphicData uri="http://schemas.openxmlformats.org/presentationml/2006/ole">
            <mc:AlternateContent xmlns:mc="http://schemas.openxmlformats.org/markup-compatibility/2006">
              <mc:Choice xmlns:v="urn:schemas-microsoft-com:vml" Requires="v">
                <p:oleObj spid="_x0000_s11290" name="Equation" r:id="rId4" imgW="1778000" imgH="190500" progId="Equation.3">
                  <p:embed/>
                </p:oleObj>
              </mc:Choice>
              <mc:Fallback>
                <p:oleObj name="Equation" r:id="rId4" imgW="1778000" imgH="1905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777" y="1588717"/>
                        <a:ext cx="47926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5688" y="3237362"/>
            <a:ext cx="6884778" cy="330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0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598" y="175120"/>
            <a:ext cx="4536660" cy="668029"/>
          </a:xfrm>
        </p:spPr>
        <p:txBody>
          <a:bodyPr>
            <a:normAutofit/>
          </a:bodyPr>
          <a:lstStyle/>
          <a:p>
            <a:r>
              <a:rPr lang="en-US" sz="2000" dirty="0">
                <a:latin typeface="Impact" panose="020B0806030902050204" pitchFamily="34" charset="0"/>
              </a:rPr>
              <a:t>Quantitative Analysis Using the Traditional Approach: Hypothesis Testing</a:t>
            </a:r>
            <a:endParaRPr lang="en-PH" sz="2000" dirty="0">
              <a:latin typeface="Impact" panose="020B0806030902050204" pitchFamily="34" charset="0"/>
            </a:endParaRPr>
          </a:p>
        </p:txBody>
      </p:sp>
      <p:sp>
        <p:nvSpPr>
          <p:cNvPr id="3" name="Content Placeholder 2"/>
          <p:cNvSpPr>
            <a:spLocks noGrp="1"/>
          </p:cNvSpPr>
          <p:nvPr>
            <p:ph idx="1"/>
          </p:nvPr>
        </p:nvSpPr>
        <p:spPr>
          <a:xfrm>
            <a:off x="802574" y="3310246"/>
            <a:ext cx="10633363" cy="3252377"/>
          </a:xfrm>
        </p:spPr>
        <p:txBody>
          <a:bodyPr>
            <a:normAutofit/>
          </a:bodyPr>
          <a:lstStyle/>
          <a:p>
            <a:pPr>
              <a:buFont typeface="Wingdings" pitchFamily="2" charset="2"/>
              <a:buNone/>
            </a:pPr>
            <a:r>
              <a:rPr lang="en-US" altLang="en-US" sz="2600" dirty="0">
                <a:latin typeface="Tahoma" pitchFamily="34" charset="0"/>
                <a:ea typeface="Tahoma" pitchFamily="34" charset="0"/>
                <a:cs typeface="Tahoma" pitchFamily="34" charset="0"/>
              </a:rPr>
              <a:t>vi. Decision: </a:t>
            </a:r>
          </a:p>
          <a:p>
            <a:pPr>
              <a:buFont typeface="Wingdings" pitchFamily="2" charset="2"/>
              <a:buNone/>
            </a:pPr>
            <a:r>
              <a:rPr lang="en-US" altLang="en-US" sz="2600" dirty="0">
                <a:latin typeface="Tahoma" pitchFamily="34" charset="0"/>
                <a:ea typeface="Tahoma" pitchFamily="34" charset="0"/>
                <a:cs typeface="Tahoma" pitchFamily="34" charset="0"/>
              </a:rPr>
              <a:t>		Since t=-1.4794 is not less than -2.015 , then we fail </a:t>
            </a:r>
            <a:r>
              <a:rPr lang="en-US" altLang="en-US" sz="2600" dirty="0" smtClean="0">
                <a:latin typeface="Tahoma" pitchFamily="34" charset="0"/>
                <a:ea typeface="Tahoma" pitchFamily="34" charset="0"/>
                <a:cs typeface="Tahoma" pitchFamily="34" charset="0"/>
              </a:rPr>
              <a:t>to </a:t>
            </a:r>
            <a:r>
              <a:rPr lang="en-US" altLang="en-US" sz="2600" dirty="0">
                <a:latin typeface="Tahoma" pitchFamily="34" charset="0"/>
                <a:ea typeface="Tahoma" pitchFamily="34" charset="0"/>
                <a:cs typeface="Tahoma" pitchFamily="34" charset="0"/>
              </a:rPr>
              <a:t>reject </a:t>
            </a:r>
            <a:r>
              <a:rPr lang="en-US" altLang="en-US" sz="2600" dirty="0" smtClean="0">
                <a:latin typeface="Tahoma" pitchFamily="34" charset="0"/>
                <a:ea typeface="Tahoma" pitchFamily="34" charset="0"/>
                <a:cs typeface="Tahoma" pitchFamily="34" charset="0"/>
              </a:rPr>
              <a:t>	Ho</a:t>
            </a:r>
            <a:r>
              <a:rPr lang="en-US" altLang="en-US" sz="2600" dirty="0">
                <a:latin typeface="Tahoma" pitchFamily="34" charset="0"/>
                <a:ea typeface="Tahoma" pitchFamily="34" charset="0"/>
                <a:cs typeface="Tahoma" pitchFamily="34" charset="0"/>
              </a:rPr>
              <a:t>.</a:t>
            </a:r>
          </a:p>
          <a:p>
            <a:pPr>
              <a:buFont typeface="Wingdings" pitchFamily="2" charset="2"/>
              <a:buNone/>
            </a:pPr>
            <a:r>
              <a:rPr lang="en-US" altLang="en-US" sz="2600" dirty="0">
                <a:latin typeface="Tahoma" pitchFamily="34" charset="0"/>
                <a:ea typeface="Tahoma" pitchFamily="34" charset="0"/>
                <a:cs typeface="Tahoma" pitchFamily="34" charset="0"/>
              </a:rPr>
              <a:t>vii. Restate the decision in laymen’s terms: </a:t>
            </a:r>
          </a:p>
          <a:p>
            <a:pPr>
              <a:spcBef>
                <a:spcPct val="0"/>
              </a:spcBef>
              <a:buFont typeface="Wingdings" pitchFamily="2" charset="2"/>
              <a:buNone/>
            </a:pPr>
            <a:r>
              <a:rPr lang="en-US" altLang="en-US" sz="2600" dirty="0">
                <a:latin typeface="Tahoma" pitchFamily="34" charset="0"/>
                <a:ea typeface="Tahoma" pitchFamily="34" charset="0"/>
                <a:cs typeface="Tahoma" pitchFamily="34" charset="0"/>
              </a:rPr>
              <a:t>		Based from the sample data, there is no reason to doubt the </a:t>
            </a:r>
            <a:r>
              <a:rPr lang="en-US" altLang="en-US" sz="2600" dirty="0" smtClean="0">
                <a:latin typeface="Tahoma" pitchFamily="34" charset="0"/>
                <a:ea typeface="Tahoma" pitchFamily="34" charset="0"/>
                <a:cs typeface="Tahoma" pitchFamily="34" charset="0"/>
              </a:rPr>
              <a:t>	claim </a:t>
            </a:r>
            <a:r>
              <a:rPr lang="en-US" altLang="en-US" sz="2600" dirty="0">
                <a:latin typeface="Tahoma" pitchFamily="34" charset="0"/>
                <a:ea typeface="Tahoma" pitchFamily="34" charset="0"/>
                <a:cs typeface="Tahoma" pitchFamily="34" charset="0"/>
              </a:rPr>
              <a:t>of the </a:t>
            </a:r>
            <a:r>
              <a:rPr lang="en-US" altLang="en-US" sz="2600" dirty="0" smtClean="0">
                <a:latin typeface="Tahoma" pitchFamily="34" charset="0"/>
                <a:ea typeface="Tahoma" pitchFamily="34" charset="0"/>
                <a:cs typeface="Tahoma" pitchFamily="34" charset="0"/>
              </a:rPr>
              <a:t>supplier </a:t>
            </a:r>
            <a:r>
              <a:rPr lang="en-US" altLang="en-US" sz="2600" dirty="0">
                <a:latin typeface="Tahoma" pitchFamily="34" charset="0"/>
                <a:ea typeface="Tahoma" pitchFamily="34" charset="0"/>
                <a:cs typeface="Tahoma" pitchFamily="34" charset="0"/>
              </a:rPr>
              <a:t>that the average acid content of the </a:t>
            </a:r>
            <a:r>
              <a:rPr lang="en-US" altLang="en-US" sz="2600" dirty="0" smtClean="0">
                <a:latin typeface="Tahoma" pitchFamily="34" charset="0"/>
                <a:ea typeface="Tahoma" pitchFamily="34" charset="0"/>
                <a:cs typeface="Tahoma" pitchFamily="34" charset="0"/>
              </a:rPr>
              <a:t>	shipment </a:t>
            </a:r>
            <a:r>
              <a:rPr lang="en-US" altLang="en-US" sz="2600" dirty="0">
                <a:latin typeface="Tahoma" pitchFamily="34" charset="0"/>
                <a:ea typeface="Tahoma" pitchFamily="34" charset="0"/>
                <a:cs typeface="Tahoma" pitchFamily="34" charset="0"/>
              </a:rPr>
              <a:t>is at least 10 liters. It </a:t>
            </a:r>
            <a:r>
              <a:rPr lang="en-US" altLang="en-US" sz="2600" dirty="0" smtClean="0">
                <a:latin typeface="Tahoma" pitchFamily="34" charset="0"/>
                <a:ea typeface="Tahoma" pitchFamily="34" charset="0"/>
                <a:cs typeface="Tahoma" pitchFamily="34" charset="0"/>
              </a:rPr>
              <a:t>is </a:t>
            </a:r>
            <a:r>
              <a:rPr lang="en-US" altLang="en-US" sz="2600" dirty="0">
                <a:latin typeface="Tahoma" pitchFamily="34" charset="0"/>
                <a:ea typeface="Tahoma" pitchFamily="34" charset="0"/>
                <a:cs typeface="Tahoma" pitchFamily="34" charset="0"/>
              </a:rPr>
              <a:t>best to withhold judgment at </a:t>
            </a:r>
            <a:r>
              <a:rPr lang="en-US" altLang="en-US" sz="2600" dirty="0" smtClean="0">
                <a:latin typeface="Tahoma" pitchFamily="34" charset="0"/>
                <a:ea typeface="Tahoma" pitchFamily="34" charset="0"/>
                <a:cs typeface="Tahoma" pitchFamily="34" charset="0"/>
              </a:rPr>
              <a:t>	this </a:t>
            </a:r>
            <a:r>
              <a:rPr lang="en-US" altLang="en-US" sz="2600" dirty="0">
                <a:latin typeface="Tahoma" pitchFamily="34" charset="0"/>
                <a:ea typeface="Tahoma" pitchFamily="34" charset="0"/>
                <a:cs typeface="Tahoma" pitchFamily="34" charset="0"/>
              </a:rPr>
              <a:t>point.</a:t>
            </a:r>
          </a:p>
          <a:p>
            <a:pPr marL="514350" indent="-514350">
              <a:buNone/>
              <a:defRPr/>
            </a:pPr>
            <a:endParaRPr lang="en-US" sz="2400" dirty="0" smtClean="0">
              <a:latin typeface="Tahoma" pitchFamily="34" charset="0"/>
              <a:ea typeface="Tahoma" pitchFamily="34" charset="0"/>
              <a:cs typeface="Tahoma" pitchFamily="34" charset="0"/>
            </a:endParaRPr>
          </a:p>
          <a:p>
            <a:pPr marL="514350" indent="-514350">
              <a:buNone/>
              <a:defRPr/>
            </a:pPr>
            <a:endParaRPr lang="en-US" sz="2400" dirty="0">
              <a:latin typeface="Tahoma" pitchFamily="34" charset="0"/>
              <a:ea typeface="Tahoma" pitchFamily="34" charset="0"/>
              <a:cs typeface="Tahoma" pitchFamily="34" charset="0"/>
            </a:endParaRPr>
          </a:p>
          <a:p>
            <a:pPr>
              <a:buFont typeface="Wingdings" pitchFamily="2" charset="2"/>
              <a:buNone/>
            </a:pPr>
            <a:endParaRPr lang="en-PH" sz="2600" dirty="0">
              <a:latin typeface="Tahoma" pitchFamily="34" charset="0"/>
              <a:ea typeface="Tahoma" pitchFamily="34" charset="0"/>
              <a:cs typeface="Tahoma" pitchFamily="34" charset="0"/>
            </a:endParaRPr>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636" y="981694"/>
            <a:ext cx="5265522" cy="235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fontScale="90000"/>
          </a:bodyPr>
          <a:lstStyle/>
          <a:p>
            <a:r>
              <a:rPr lang="en-US" dirty="0" smtClean="0">
                <a:latin typeface="Impact" panose="020B0806030902050204" pitchFamily="34" charset="0"/>
              </a:rPr>
              <a:t>Quantitative Analysis Using SPSS: The P-value</a:t>
            </a:r>
            <a:endParaRPr lang="en-PH" dirty="0">
              <a:latin typeface="Impact" panose="020B0806030902050204" pitchFamily="34" charset="0"/>
            </a:endParaRPr>
          </a:p>
        </p:txBody>
      </p:sp>
      <p:sp>
        <p:nvSpPr>
          <p:cNvPr id="3" name="Content Placeholder 2"/>
          <p:cNvSpPr>
            <a:spLocks noGrp="1"/>
          </p:cNvSpPr>
          <p:nvPr>
            <p:ph idx="1"/>
          </p:nvPr>
        </p:nvSpPr>
        <p:spPr>
          <a:xfrm>
            <a:off x="802574" y="1543793"/>
            <a:ext cx="10633363" cy="5018830"/>
          </a:xfrm>
        </p:spPr>
        <p:txBody>
          <a:bodyPr>
            <a:normAutofit lnSpcReduction="10000"/>
          </a:bodyPr>
          <a:lstStyle/>
          <a:p>
            <a:pPr marL="0" indent="0">
              <a:buNone/>
            </a:pPr>
            <a:r>
              <a:rPr lang="en-US" altLang="en-US" sz="2400" b="1" dirty="0" smtClean="0">
                <a:solidFill>
                  <a:srgbClr val="FF0000"/>
                </a:solidFill>
                <a:latin typeface="Tahoma" pitchFamily="34" charset="0"/>
                <a:ea typeface="Tahoma" pitchFamily="34" charset="0"/>
                <a:cs typeface="Tahoma" pitchFamily="34" charset="0"/>
              </a:rPr>
              <a:t>WHAT IS THE P-VALUE</a:t>
            </a:r>
          </a:p>
          <a:p>
            <a:r>
              <a:rPr lang="en-US" altLang="en-US" sz="2400" dirty="0" smtClean="0">
                <a:latin typeface="Tahoma" pitchFamily="34" charset="0"/>
                <a:ea typeface="Tahoma" pitchFamily="34" charset="0"/>
                <a:cs typeface="Tahoma" pitchFamily="34" charset="0"/>
              </a:rPr>
              <a:t>The </a:t>
            </a:r>
            <a:r>
              <a:rPr lang="en-US" altLang="en-US" sz="2400" b="1" dirty="0">
                <a:latin typeface="Tahoma" pitchFamily="34" charset="0"/>
                <a:ea typeface="Tahoma" pitchFamily="34" charset="0"/>
                <a:cs typeface="Tahoma" pitchFamily="34" charset="0"/>
              </a:rPr>
              <a:t>p-value</a:t>
            </a:r>
            <a:r>
              <a:rPr lang="en-US" altLang="en-US" sz="2400" dirty="0">
                <a:latin typeface="Tahoma" pitchFamily="34" charset="0"/>
                <a:ea typeface="Tahoma" pitchFamily="34" charset="0"/>
                <a:cs typeface="Tahoma" pitchFamily="34" charset="0"/>
              </a:rPr>
              <a:t> is the smallest level of significance (</a:t>
            </a:r>
            <a:r>
              <a:rPr lang="en-US" altLang="en-US" sz="2400" dirty="0">
                <a:latin typeface="Times New Roman" pitchFamily="18" charset="0"/>
                <a:ea typeface="Tahoma" pitchFamily="34" charset="0"/>
                <a:cs typeface="Times New Roman" pitchFamily="18" charset="0"/>
              </a:rPr>
              <a:t>α</a:t>
            </a:r>
            <a:r>
              <a:rPr lang="en-US" altLang="en-US" sz="2400" dirty="0">
                <a:latin typeface="Tahoma" pitchFamily="34" charset="0"/>
                <a:ea typeface="Tahoma" pitchFamily="34" charset="0"/>
                <a:cs typeface="Tahoma" pitchFamily="34" charset="0"/>
              </a:rPr>
              <a:t>) that would lead to a rejection of Ho. </a:t>
            </a:r>
          </a:p>
          <a:p>
            <a:r>
              <a:rPr lang="en-US" altLang="en-US" sz="2400" dirty="0">
                <a:latin typeface="Tahoma" pitchFamily="34" charset="0"/>
                <a:ea typeface="Tahoma" pitchFamily="34" charset="0"/>
                <a:cs typeface="Tahoma" pitchFamily="34" charset="0"/>
              </a:rPr>
              <a:t>Most </a:t>
            </a:r>
            <a:r>
              <a:rPr lang="en-US" altLang="en-US" sz="2400" dirty="0" smtClean="0">
                <a:latin typeface="Tahoma" pitchFamily="34" charset="0"/>
                <a:ea typeface="Tahoma" pitchFamily="34" charset="0"/>
                <a:cs typeface="Tahoma" pitchFamily="34" charset="0"/>
              </a:rPr>
              <a:t>statistics </a:t>
            </a:r>
            <a:r>
              <a:rPr lang="en-US" altLang="en-US" sz="2400" dirty="0">
                <a:latin typeface="Tahoma" pitchFamily="34" charset="0"/>
                <a:ea typeface="Tahoma" pitchFamily="34" charset="0"/>
                <a:cs typeface="Tahoma" pitchFamily="34" charset="0"/>
              </a:rPr>
              <a:t>computing </a:t>
            </a:r>
            <a:r>
              <a:rPr lang="en-US" altLang="en-US" sz="2400" dirty="0" smtClean="0">
                <a:latin typeface="Tahoma" pitchFamily="34" charset="0"/>
                <a:ea typeface="Tahoma" pitchFamily="34" charset="0"/>
                <a:cs typeface="Tahoma" pitchFamily="34" charset="0"/>
              </a:rPr>
              <a:t>software </a:t>
            </a:r>
            <a:r>
              <a:rPr lang="en-US" altLang="en-US" sz="2400" dirty="0">
                <a:latin typeface="Tahoma" pitchFamily="34" charset="0"/>
                <a:ea typeface="Tahoma" pitchFamily="34" charset="0"/>
                <a:cs typeface="Tahoma" pitchFamily="34" charset="0"/>
              </a:rPr>
              <a:t>will compute for the p-value in reporting tests of significance. Sometimes these are found under the heading ‘sig’ or ‘</a:t>
            </a:r>
            <a:r>
              <a:rPr lang="en-US" altLang="en-US" sz="2400" dirty="0" err="1">
                <a:latin typeface="Tahoma" pitchFamily="34" charset="0"/>
                <a:ea typeface="Tahoma" pitchFamily="34" charset="0"/>
                <a:cs typeface="Tahoma" pitchFamily="34" charset="0"/>
              </a:rPr>
              <a:t>asymp</a:t>
            </a:r>
            <a:r>
              <a:rPr lang="en-US" altLang="en-US" sz="2400" dirty="0">
                <a:latin typeface="Tahoma" pitchFamily="34" charset="0"/>
                <a:ea typeface="Tahoma" pitchFamily="34" charset="0"/>
                <a:cs typeface="Tahoma" pitchFamily="34" charset="0"/>
              </a:rPr>
              <a:t>. sig’.</a:t>
            </a:r>
          </a:p>
          <a:p>
            <a:r>
              <a:rPr lang="en-US" altLang="en-US" sz="2400" dirty="0">
                <a:latin typeface="Tahoma" pitchFamily="34" charset="0"/>
                <a:ea typeface="Tahoma" pitchFamily="34" charset="0"/>
                <a:cs typeface="Tahoma" pitchFamily="34" charset="0"/>
              </a:rPr>
              <a:t>If the computed </a:t>
            </a:r>
            <a:r>
              <a:rPr lang="en-US" altLang="en-US" sz="2400" dirty="0">
                <a:solidFill>
                  <a:srgbClr val="FF0000"/>
                </a:solidFill>
                <a:latin typeface="Tahoma" pitchFamily="34" charset="0"/>
                <a:ea typeface="Tahoma" pitchFamily="34" charset="0"/>
                <a:cs typeface="Tahoma" pitchFamily="34" charset="0"/>
              </a:rPr>
              <a:t>p-value is less than 0.05 </a:t>
            </a:r>
            <a:r>
              <a:rPr lang="en-US" altLang="en-US" sz="2400" dirty="0">
                <a:latin typeface="Tahoma" pitchFamily="34" charset="0"/>
                <a:ea typeface="Tahoma" pitchFamily="34" charset="0"/>
                <a:cs typeface="Tahoma" pitchFamily="34" charset="0"/>
              </a:rPr>
              <a:t>then the </a:t>
            </a:r>
            <a:r>
              <a:rPr lang="en-US" altLang="en-US" sz="2400" dirty="0">
                <a:solidFill>
                  <a:srgbClr val="FF0000"/>
                </a:solidFill>
                <a:latin typeface="Tahoma" pitchFamily="34" charset="0"/>
                <a:ea typeface="Tahoma" pitchFamily="34" charset="0"/>
                <a:cs typeface="Tahoma" pitchFamily="34" charset="0"/>
              </a:rPr>
              <a:t>conclusion is </a:t>
            </a:r>
            <a:r>
              <a:rPr lang="en-US" altLang="en-US" sz="2400" i="1" dirty="0">
                <a:solidFill>
                  <a:srgbClr val="FF0000"/>
                </a:solidFill>
                <a:latin typeface="Tahoma" pitchFamily="34" charset="0"/>
                <a:ea typeface="Tahoma" pitchFamily="34" charset="0"/>
                <a:cs typeface="Tahoma" pitchFamily="34" charset="0"/>
              </a:rPr>
              <a:t>statistically</a:t>
            </a:r>
            <a:r>
              <a:rPr lang="en-US" altLang="en-US" sz="2400" dirty="0">
                <a:solidFill>
                  <a:srgbClr val="FF0000"/>
                </a:solidFill>
                <a:latin typeface="Tahoma" pitchFamily="34" charset="0"/>
                <a:ea typeface="Tahoma" pitchFamily="34" charset="0"/>
                <a:cs typeface="Tahoma" pitchFamily="34" charset="0"/>
              </a:rPr>
              <a:t> </a:t>
            </a:r>
            <a:r>
              <a:rPr lang="en-US" altLang="en-US" sz="2400" i="1" dirty="0">
                <a:solidFill>
                  <a:srgbClr val="FF0000"/>
                </a:solidFill>
                <a:latin typeface="Tahoma" pitchFamily="34" charset="0"/>
                <a:ea typeface="Tahoma" pitchFamily="34" charset="0"/>
                <a:cs typeface="Tahoma" pitchFamily="34" charset="0"/>
              </a:rPr>
              <a:t>significant</a:t>
            </a:r>
            <a:r>
              <a:rPr lang="en-US" altLang="en-US" sz="2400" dirty="0">
                <a:solidFill>
                  <a:srgbClr val="FF0000"/>
                </a:solidFill>
                <a:latin typeface="Tahoma" pitchFamily="34" charset="0"/>
                <a:ea typeface="Tahoma" pitchFamily="34" charset="0"/>
                <a:cs typeface="Tahoma" pitchFamily="34" charset="0"/>
              </a:rPr>
              <a:t> </a:t>
            </a:r>
            <a:r>
              <a:rPr lang="en-US" altLang="en-US" sz="2400" dirty="0" smtClean="0">
                <a:solidFill>
                  <a:srgbClr val="FF0000"/>
                </a:solidFill>
                <a:latin typeface="Tahoma" pitchFamily="34" charset="0"/>
                <a:ea typeface="Tahoma" pitchFamily="34" charset="0"/>
                <a:cs typeface="Tahoma" pitchFamily="34" charset="0"/>
              </a:rPr>
              <a:t> and </a:t>
            </a:r>
            <a:r>
              <a:rPr lang="en-US" altLang="en-US" sz="2400" dirty="0">
                <a:solidFill>
                  <a:srgbClr val="FF0000"/>
                </a:solidFill>
                <a:latin typeface="Tahoma" pitchFamily="34" charset="0"/>
                <a:ea typeface="Tahoma" pitchFamily="34" charset="0"/>
                <a:cs typeface="Tahoma" pitchFamily="34" charset="0"/>
              </a:rPr>
              <a:t>we </a:t>
            </a:r>
            <a:r>
              <a:rPr lang="en-US" altLang="en-US" sz="2400" dirty="0" smtClean="0">
                <a:solidFill>
                  <a:srgbClr val="FF0000"/>
                </a:solidFill>
                <a:latin typeface="Tahoma" pitchFamily="34" charset="0"/>
                <a:ea typeface="Tahoma" pitchFamily="34" charset="0"/>
                <a:cs typeface="Tahoma" pitchFamily="34" charset="0"/>
              </a:rPr>
              <a:t>“reject Ho” </a:t>
            </a:r>
            <a:r>
              <a:rPr lang="en-US" altLang="en-US" sz="2400" dirty="0">
                <a:latin typeface="Tahoma" pitchFamily="34" charset="0"/>
                <a:ea typeface="Tahoma" pitchFamily="34" charset="0"/>
                <a:cs typeface="Tahoma" pitchFamily="34" charset="0"/>
              </a:rPr>
              <a:t>at the 0.05 level. If it is </a:t>
            </a:r>
            <a:r>
              <a:rPr lang="en-US" altLang="en-US" sz="2400" dirty="0">
                <a:solidFill>
                  <a:srgbClr val="FF0000"/>
                </a:solidFill>
                <a:latin typeface="Tahoma" pitchFamily="34" charset="0"/>
                <a:ea typeface="Tahoma" pitchFamily="34" charset="0"/>
                <a:cs typeface="Tahoma" pitchFamily="34" charset="0"/>
              </a:rPr>
              <a:t>less than 0.01 </a:t>
            </a:r>
            <a:r>
              <a:rPr lang="en-US" altLang="en-US" sz="2400" dirty="0">
                <a:latin typeface="Tahoma" pitchFamily="34" charset="0"/>
                <a:ea typeface="Tahoma" pitchFamily="34" charset="0"/>
                <a:cs typeface="Tahoma" pitchFamily="34" charset="0"/>
              </a:rPr>
              <a:t>then </a:t>
            </a:r>
            <a:r>
              <a:rPr lang="en-US" altLang="en-US" sz="2400" dirty="0">
                <a:solidFill>
                  <a:srgbClr val="FF0000"/>
                </a:solidFill>
                <a:latin typeface="Tahoma" pitchFamily="34" charset="0"/>
                <a:ea typeface="Tahoma" pitchFamily="34" charset="0"/>
                <a:cs typeface="Tahoma" pitchFamily="34" charset="0"/>
              </a:rPr>
              <a:t>it is </a:t>
            </a:r>
            <a:r>
              <a:rPr lang="en-US" altLang="en-US" sz="2400" i="1" dirty="0">
                <a:solidFill>
                  <a:srgbClr val="FF0000"/>
                </a:solidFill>
                <a:latin typeface="Tahoma" pitchFamily="34" charset="0"/>
                <a:ea typeface="Tahoma" pitchFamily="34" charset="0"/>
                <a:cs typeface="Tahoma" pitchFamily="34" charset="0"/>
              </a:rPr>
              <a:t>highly significant</a:t>
            </a:r>
            <a:r>
              <a:rPr lang="en-US" altLang="en-US" sz="2400" dirty="0">
                <a:solidFill>
                  <a:srgbClr val="FF0000"/>
                </a:solidFill>
                <a:latin typeface="Tahoma" pitchFamily="34" charset="0"/>
                <a:ea typeface="Tahoma" pitchFamily="34" charset="0"/>
                <a:cs typeface="Tahoma" pitchFamily="34" charset="0"/>
              </a:rPr>
              <a:t> </a:t>
            </a:r>
            <a:r>
              <a:rPr lang="en-US" altLang="en-US" sz="2400" dirty="0" smtClean="0">
                <a:solidFill>
                  <a:srgbClr val="FF0000"/>
                </a:solidFill>
                <a:latin typeface="Tahoma" pitchFamily="34" charset="0"/>
                <a:ea typeface="Tahoma" pitchFamily="34" charset="0"/>
                <a:cs typeface="Tahoma" pitchFamily="34" charset="0"/>
              </a:rPr>
              <a:t> and </a:t>
            </a:r>
            <a:r>
              <a:rPr lang="en-US" altLang="en-US" sz="2400" dirty="0">
                <a:solidFill>
                  <a:srgbClr val="FF0000"/>
                </a:solidFill>
                <a:latin typeface="Tahoma" pitchFamily="34" charset="0"/>
                <a:ea typeface="Tahoma" pitchFamily="34" charset="0"/>
                <a:cs typeface="Tahoma" pitchFamily="34" charset="0"/>
              </a:rPr>
              <a:t>we also </a:t>
            </a:r>
            <a:r>
              <a:rPr lang="en-US" altLang="en-US" sz="2400" dirty="0" smtClean="0">
                <a:solidFill>
                  <a:srgbClr val="FF0000"/>
                </a:solidFill>
                <a:latin typeface="Tahoma" pitchFamily="34" charset="0"/>
                <a:ea typeface="Tahoma" pitchFamily="34" charset="0"/>
                <a:cs typeface="Tahoma" pitchFamily="34" charset="0"/>
              </a:rPr>
              <a:t>reject </a:t>
            </a:r>
            <a:r>
              <a:rPr lang="en-US" altLang="en-US" sz="2400" dirty="0">
                <a:solidFill>
                  <a:srgbClr val="FF0000"/>
                </a:solidFill>
                <a:latin typeface="Tahoma" pitchFamily="34" charset="0"/>
                <a:ea typeface="Tahoma" pitchFamily="34" charset="0"/>
                <a:cs typeface="Tahoma" pitchFamily="34" charset="0"/>
              </a:rPr>
              <a:t>Ho </a:t>
            </a:r>
            <a:r>
              <a:rPr lang="en-US" altLang="en-US" sz="2400" dirty="0">
                <a:latin typeface="Tahoma" pitchFamily="34" charset="0"/>
                <a:ea typeface="Tahoma" pitchFamily="34" charset="0"/>
                <a:cs typeface="Tahoma" pitchFamily="34" charset="0"/>
              </a:rPr>
              <a:t>at the 0.01 level. </a:t>
            </a:r>
            <a:r>
              <a:rPr lang="en-US" altLang="en-US" sz="2400" dirty="0" smtClean="0">
                <a:latin typeface="Tahoma" pitchFamily="34" charset="0"/>
                <a:ea typeface="Tahoma" pitchFamily="34" charset="0"/>
                <a:cs typeface="Tahoma" pitchFamily="34" charset="0"/>
              </a:rPr>
              <a:t>This usually denotes a result of significant difference or significant relationship of the hypothesis test. If </a:t>
            </a:r>
            <a:r>
              <a:rPr lang="en-US" altLang="en-US" sz="2400" dirty="0">
                <a:latin typeface="Tahoma" pitchFamily="34" charset="0"/>
                <a:ea typeface="Tahoma" pitchFamily="34" charset="0"/>
                <a:cs typeface="Tahoma" pitchFamily="34" charset="0"/>
              </a:rPr>
              <a:t>the </a:t>
            </a:r>
            <a:r>
              <a:rPr lang="en-US" altLang="en-US" sz="2400" dirty="0">
                <a:solidFill>
                  <a:srgbClr val="FF0000"/>
                </a:solidFill>
                <a:latin typeface="Tahoma" pitchFamily="34" charset="0"/>
                <a:ea typeface="Tahoma" pitchFamily="34" charset="0"/>
                <a:cs typeface="Tahoma" pitchFamily="34" charset="0"/>
              </a:rPr>
              <a:t>p-value is greater than 0.05 then the conclusion is </a:t>
            </a:r>
            <a:r>
              <a:rPr lang="en-US" altLang="en-US" sz="2400" i="1" dirty="0">
                <a:solidFill>
                  <a:srgbClr val="FF0000"/>
                </a:solidFill>
                <a:latin typeface="Tahoma" pitchFamily="34" charset="0"/>
                <a:ea typeface="Tahoma" pitchFamily="34" charset="0"/>
                <a:cs typeface="Tahoma" pitchFamily="34" charset="0"/>
              </a:rPr>
              <a:t>not significant</a:t>
            </a:r>
            <a:r>
              <a:rPr lang="en-US" altLang="en-US" sz="2400" dirty="0">
                <a:solidFill>
                  <a:srgbClr val="FF0000"/>
                </a:solidFill>
                <a:latin typeface="Tahoma" pitchFamily="34" charset="0"/>
                <a:ea typeface="Tahoma" pitchFamily="34" charset="0"/>
                <a:cs typeface="Tahoma" pitchFamily="34" charset="0"/>
              </a:rPr>
              <a:t> </a:t>
            </a:r>
            <a:r>
              <a:rPr lang="en-US" altLang="en-US" sz="2400" dirty="0" smtClean="0">
                <a:solidFill>
                  <a:srgbClr val="FF0000"/>
                </a:solidFill>
                <a:latin typeface="Tahoma" pitchFamily="34" charset="0"/>
                <a:ea typeface="Tahoma" pitchFamily="34" charset="0"/>
                <a:cs typeface="Tahoma" pitchFamily="34" charset="0"/>
              </a:rPr>
              <a:t> and </a:t>
            </a:r>
            <a:r>
              <a:rPr lang="en-US" altLang="en-US" sz="2400" dirty="0">
                <a:solidFill>
                  <a:srgbClr val="FF0000"/>
                </a:solidFill>
                <a:latin typeface="Tahoma" pitchFamily="34" charset="0"/>
                <a:ea typeface="Tahoma" pitchFamily="34" charset="0"/>
                <a:cs typeface="Tahoma" pitchFamily="34" charset="0"/>
              </a:rPr>
              <a:t>we </a:t>
            </a:r>
            <a:r>
              <a:rPr lang="en-US" altLang="en-US" sz="2400" dirty="0" smtClean="0">
                <a:solidFill>
                  <a:srgbClr val="FF0000"/>
                </a:solidFill>
                <a:latin typeface="Tahoma" pitchFamily="34" charset="0"/>
                <a:ea typeface="Tahoma" pitchFamily="34" charset="0"/>
                <a:cs typeface="Tahoma" pitchFamily="34" charset="0"/>
              </a:rPr>
              <a:t>“fail </a:t>
            </a:r>
            <a:r>
              <a:rPr lang="en-US" altLang="en-US" sz="2400" dirty="0">
                <a:solidFill>
                  <a:srgbClr val="FF0000"/>
                </a:solidFill>
                <a:latin typeface="Tahoma" pitchFamily="34" charset="0"/>
                <a:ea typeface="Tahoma" pitchFamily="34" charset="0"/>
                <a:cs typeface="Tahoma" pitchFamily="34" charset="0"/>
              </a:rPr>
              <a:t>to reject </a:t>
            </a:r>
            <a:r>
              <a:rPr lang="en-US" altLang="en-US" sz="2400" dirty="0" smtClean="0">
                <a:solidFill>
                  <a:srgbClr val="FF0000"/>
                </a:solidFill>
                <a:latin typeface="Tahoma" pitchFamily="34" charset="0"/>
                <a:ea typeface="Tahoma" pitchFamily="34" charset="0"/>
                <a:cs typeface="Tahoma" pitchFamily="34" charset="0"/>
              </a:rPr>
              <a:t>Ho” </a:t>
            </a:r>
            <a:r>
              <a:rPr lang="en-US" altLang="en-US" sz="2400" dirty="0">
                <a:latin typeface="Tahoma" pitchFamily="34" charset="0"/>
                <a:ea typeface="Tahoma" pitchFamily="34" charset="0"/>
                <a:cs typeface="Tahoma" pitchFamily="34" charset="0"/>
              </a:rPr>
              <a:t>at the 0.05 level. </a:t>
            </a:r>
            <a:r>
              <a:rPr lang="en-US" altLang="en-US" sz="2400" dirty="0" smtClean="0">
                <a:latin typeface="Tahoma" pitchFamily="34" charset="0"/>
                <a:ea typeface="Tahoma" pitchFamily="34" charset="0"/>
                <a:cs typeface="Tahoma" pitchFamily="34" charset="0"/>
              </a:rPr>
              <a:t>This indicates that there is no significant difference  nor relationship between the given variables. </a:t>
            </a:r>
            <a:endParaRPr lang="en-PH" dirty="0"/>
          </a:p>
        </p:txBody>
      </p:sp>
    </p:spTree>
    <p:extLst>
      <p:ext uri="{BB962C8B-B14F-4D97-AF65-F5344CB8AC3E}">
        <p14:creationId xmlns:p14="http://schemas.microsoft.com/office/powerpoint/2010/main" val="9388919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2239" y="270122"/>
            <a:ext cx="9885219" cy="1071789"/>
          </a:xfrm>
        </p:spPr>
        <p:txBody>
          <a:bodyPr>
            <a:normAutofit fontScale="90000"/>
          </a:bodyPr>
          <a:lstStyle/>
          <a:p>
            <a:r>
              <a:rPr lang="en-US" dirty="0" smtClean="0">
                <a:latin typeface="Impact" panose="020B0806030902050204" pitchFamily="34" charset="0"/>
              </a:rPr>
              <a:t>WORKSHOP 3: Test on a Single Sample Mean, One-Sample t-Test</a:t>
            </a:r>
            <a:endParaRPr lang="en-PH" dirty="0">
              <a:latin typeface="Impact" panose="020B0806030902050204" pitchFamily="34" charset="0"/>
            </a:endParaRPr>
          </a:p>
        </p:txBody>
      </p:sp>
      <p:sp>
        <p:nvSpPr>
          <p:cNvPr id="3" name="Content Placeholder 2"/>
          <p:cNvSpPr>
            <a:spLocks noGrp="1"/>
          </p:cNvSpPr>
          <p:nvPr>
            <p:ph idx="1"/>
          </p:nvPr>
        </p:nvSpPr>
        <p:spPr>
          <a:xfrm>
            <a:off x="802574" y="1543793"/>
            <a:ext cx="10633363" cy="5018830"/>
          </a:xfrm>
        </p:spPr>
        <p:txBody>
          <a:bodyPr>
            <a:normAutofit/>
          </a:bodyPr>
          <a:lstStyle/>
          <a:p>
            <a:pPr>
              <a:buNone/>
            </a:pPr>
            <a:r>
              <a:rPr lang="en-US" altLang="en-US" sz="2600" dirty="0">
                <a:latin typeface="Tahoma" pitchFamily="34" charset="0"/>
                <a:ea typeface="Tahoma" pitchFamily="34" charset="0"/>
                <a:cs typeface="Tahoma" pitchFamily="34" charset="0"/>
              </a:rPr>
              <a:t>1. We will use the data of the previous example. Open the SPSS Menu,  </a:t>
            </a:r>
            <a:r>
              <a:rPr lang="en-US" altLang="en-US" sz="2600" dirty="0" smtClean="0">
                <a:latin typeface="Tahoma" pitchFamily="34" charset="0"/>
                <a:ea typeface="Tahoma" pitchFamily="34" charset="0"/>
                <a:cs typeface="Tahoma" pitchFamily="34" charset="0"/>
              </a:rPr>
              <a:t>    click </a:t>
            </a:r>
            <a:r>
              <a:rPr lang="en-US" altLang="en-US" sz="2600" dirty="0">
                <a:latin typeface="Tahoma" pitchFamily="34" charset="0"/>
                <a:ea typeface="Tahoma" pitchFamily="34" charset="0"/>
                <a:cs typeface="Tahoma" pitchFamily="34" charset="0"/>
              </a:rPr>
              <a:t>TYPE IN DATA, press OK. </a:t>
            </a:r>
          </a:p>
          <a:p>
            <a:pPr>
              <a:buNone/>
            </a:pPr>
            <a:r>
              <a:rPr lang="en-US" altLang="en-US" sz="2600" dirty="0">
                <a:latin typeface="Tahoma" pitchFamily="34" charset="0"/>
                <a:ea typeface="Tahoma" pitchFamily="34" charset="0"/>
                <a:cs typeface="Tahoma" pitchFamily="34" charset="0"/>
              </a:rPr>
              <a:t>2. Type in the data on a single column and then click VARIABLE VIEW below</a:t>
            </a:r>
            <a:r>
              <a:rPr lang="en-US" altLang="en-US" sz="2600" dirty="0" smtClean="0">
                <a:latin typeface="Tahoma" pitchFamily="34" charset="0"/>
                <a:ea typeface="Tahoma" pitchFamily="34" charset="0"/>
                <a:cs typeface="Tahoma" pitchFamily="34" charset="0"/>
              </a:rPr>
              <a:t>.</a:t>
            </a: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  </a:t>
            </a:r>
            <a:endParaRPr lang="en-US" altLang="en-US" sz="2600" dirty="0">
              <a:latin typeface="Tahoma" pitchFamily="34" charset="0"/>
              <a:ea typeface="Tahoma" pitchFamily="34" charset="0"/>
              <a:cs typeface="Tahoma" pitchFamily="34" charset="0"/>
            </a:endParaRPr>
          </a:p>
          <a:p>
            <a:pPr>
              <a:buFont typeface="Wingdings" pitchFamily="2" charset="2"/>
              <a:buNone/>
            </a:pPr>
            <a:endParaRPr lang="en-PH"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3048990"/>
            <a:ext cx="21050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4" y="5729287"/>
            <a:ext cx="22193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045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556" y="210745"/>
            <a:ext cx="6686093" cy="584901"/>
          </a:xfrm>
        </p:spPr>
        <p:txBody>
          <a:bodyPr>
            <a:normAutofit/>
          </a:bodyPr>
          <a:lstStyle/>
          <a:p>
            <a:r>
              <a:rPr lang="en-US" sz="2000" dirty="0" smtClean="0">
                <a:latin typeface="Impact" panose="020B0806030902050204" pitchFamily="34" charset="0"/>
              </a:rPr>
              <a:t>WORKSHOP 3: Test on a Single Sample Mean, One-Sample t-Test</a:t>
            </a:r>
            <a:endParaRPr lang="en-PH" sz="2000" dirty="0">
              <a:latin typeface="Impact" panose="020B0806030902050204" pitchFamily="34" charset="0"/>
            </a:endParaRPr>
          </a:p>
        </p:txBody>
      </p:sp>
      <p:sp>
        <p:nvSpPr>
          <p:cNvPr id="3" name="Content Placeholder 2"/>
          <p:cNvSpPr>
            <a:spLocks noGrp="1"/>
          </p:cNvSpPr>
          <p:nvPr>
            <p:ph idx="1"/>
          </p:nvPr>
        </p:nvSpPr>
        <p:spPr>
          <a:xfrm>
            <a:off x="802575" y="926275"/>
            <a:ext cx="5016334" cy="5636348"/>
          </a:xfrm>
        </p:spPr>
        <p:txBody>
          <a:bodyPr>
            <a:normAutofit/>
          </a:bodyPr>
          <a:lstStyle/>
          <a:p>
            <a:pPr>
              <a:buNone/>
            </a:pPr>
            <a:endParaRPr lang="en-US" altLang="en-US" sz="2600" dirty="0" smtClean="0"/>
          </a:p>
          <a:p>
            <a:pPr>
              <a:buNone/>
            </a:pPr>
            <a:r>
              <a:rPr lang="en-US" altLang="en-US" sz="2600" dirty="0" smtClean="0"/>
              <a:t>3</a:t>
            </a:r>
            <a:r>
              <a:rPr lang="en-US" altLang="en-US" sz="2600" dirty="0"/>
              <a:t>. Under the column heading NAME, change VAR00001 to ACID then click DATA VIEW below.  </a:t>
            </a:r>
          </a:p>
          <a:p>
            <a:pPr>
              <a:buNone/>
            </a:pPr>
            <a:endParaRPr lang="en-US" altLang="en-US" sz="2600" dirty="0">
              <a:latin typeface="Tahoma" pitchFamily="34" charset="0"/>
              <a:ea typeface="Tahoma" pitchFamily="34" charset="0"/>
              <a:cs typeface="Tahoma" pitchFamily="34" charset="0"/>
            </a:endParaRPr>
          </a:p>
          <a:p>
            <a:pPr>
              <a:buNone/>
            </a:pPr>
            <a:r>
              <a:rPr lang="en-US" altLang="en-US" sz="2600" dirty="0" smtClean="0"/>
              <a:t>4</a:t>
            </a:r>
            <a:r>
              <a:rPr lang="en-US" altLang="en-US" sz="2600" dirty="0"/>
              <a:t>. Click ANALYZE – COMPARE MEANS – ONE-SAMPLE T-TEST. </a:t>
            </a: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US" altLang="en-US" sz="2600" dirty="0">
              <a:latin typeface="Tahoma" pitchFamily="34" charset="0"/>
              <a:ea typeface="Tahoma" pitchFamily="34" charset="0"/>
              <a:cs typeface="Tahoma" pitchFamily="34" charset="0"/>
            </a:endParaRPr>
          </a:p>
          <a:p>
            <a:pPr>
              <a:buFont typeface="Wingdings" pitchFamily="2" charset="2"/>
              <a:buNone/>
            </a:pPr>
            <a:endParaRPr lang="en-PH"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055" y="1522762"/>
            <a:ext cx="6107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055" y="3194462"/>
            <a:ext cx="5880264" cy="313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793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556" y="210745"/>
            <a:ext cx="6686093" cy="584901"/>
          </a:xfrm>
        </p:spPr>
        <p:txBody>
          <a:bodyPr>
            <a:normAutofit/>
          </a:bodyPr>
          <a:lstStyle/>
          <a:p>
            <a:r>
              <a:rPr lang="en-US" sz="2000" dirty="0" smtClean="0">
                <a:latin typeface="Impact" panose="020B0806030902050204" pitchFamily="34" charset="0"/>
              </a:rPr>
              <a:t>WORKSHOP 3: Test on a Single Sample Mean, One-Sample t-Test</a:t>
            </a:r>
            <a:endParaRPr lang="en-PH" sz="2000" dirty="0">
              <a:latin typeface="Impact" panose="020B0806030902050204" pitchFamily="34" charset="0"/>
            </a:endParaRPr>
          </a:p>
        </p:txBody>
      </p:sp>
      <p:sp>
        <p:nvSpPr>
          <p:cNvPr id="3" name="Content Placeholder 2"/>
          <p:cNvSpPr>
            <a:spLocks noGrp="1"/>
          </p:cNvSpPr>
          <p:nvPr>
            <p:ph idx="1"/>
          </p:nvPr>
        </p:nvSpPr>
        <p:spPr>
          <a:xfrm>
            <a:off x="802575" y="926275"/>
            <a:ext cx="5016334" cy="5636348"/>
          </a:xfrm>
        </p:spPr>
        <p:txBody>
          <a:bodyPr>
            <a:normAutofit/>
          </a:bodyPr>
          <a:lstStyle/>
          <a:p>
            <a:pPr>
              <a:buNone/>
            </a:pPr>
            <a:endParaRPr lang="en-US" altLang="en-US" sz="2600" dirty="0" smtClean="0"/>
          </a:p>
          <a:p>
            <a:pPr marL="0" indent="0">
              <a:buFont typeface="Wingdings" pitchFamily="2" charset="2"/>
              <a:buNone/>
            </a:pPr>
            <a:r>
              <a:rPr lang="en-US" altLang="en-US" sz="2600" dirty="0"/>
              <a:t>5. Click on ACID and then the ARROW to the TEST VARIABLE(S). Next change the test value to 10 and then click OK. </a:t>
            </a: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US" altLang="en-US" sz="2600" dirty="0">
              <a:latin typeface="Tahoma" pitchFamily="34" charset="0"/>
              <a:ea typeface="Tahoma" pitchFamily="34" charset="0"/>
              <a:cs typeface="Tahoma" pitchFamily="34" charset="0"/>
            </a:endParaRPr>
          </a:p>
          <a:p>
            <a:pPr>
              <a:buFont typeface="Wingdings" pitchFamily="2" charset="2"/>
              <a:buNone/>
            </a:pPr>
            <a:endParaRPr lang="en-PH" dirty="0"/>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322" y="1561605"/>
            <a:ext cx="6092271" cy="359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194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556" y="210745"/>
            <a:ext cx="6686093" cy="584901"/>
          </a:xfrm>
        </p:spPr>
        <p:txBody>
          <a:bodyPr>
            <a:normAutofit/>
          </a:bodyPr>
          <a:lstStyle/>
          <a:p>
            <a:r>
              <a:rPr lang="en-US" sz="2000" dirty="0" smtClean="0">
                <a:latin typeface="Impact" panose="020B0806030902050204" pitchFamily="34" charset="0"/>
              </a:rPr>
              <a:t>WORKSHOP 3: Test on a Single Sample Mean, One-Sample t-Test</a:t>
            </a:r>
            <a:endParaRPr lang="en-PH" sz="2000" dirty="0">
              <a:latin typeface="Impact" panose="020B0806030902050204" pitchFamily="34" charset="0"/>
            </a:endParaRPr>
          </a:p>
        </p:txBody>
      </p:sp>
      <p:sp>
        <p:nvSpPr>
          <p:cNvPr id="3" name="Content Placeholder 2"/>
          <p:cNvSpPr>
            <a:spLocks noGrp="1"/>
          </p:cNvSpPr>
          <p:nvPr>
            <p:ph idx="1"/>
          </p:nvPr>
        </p:nvSpPr>
        <p:spPr>
          <a:xfrm>
            <a:off x="802575" y="1033153"/>
            <a:ext cx="5016334" cy="653143"/>
          </a:xfrm>
        </p:spPr>
        <p:txBody>
          <a:bodyPr>
            <a:normAutofit fontScale="32500" lnSpcReduction="20000"/>
          </a:bodyPr>
          <a:lstStyle/>
          <a:p>
            <a:pPr>
              <a:buNone/>
            </a:pPr>
            <a:r>
              <a:rPr lang="en-US" altLang="en-US" sz="8600" dirty="0" smtClean="0">
                <a:latin typeface="Tahoma" pitchFamily="34" charset="0"/>
                <a:ea typeface="Tahoma" pitchFamily="34" charset="0"/>
                <a:cs typeface="Tahoma" pitchFamily="34" charset="0"/>
              </a:rPr>
              <a:t>6. Results and interpretation:</a:t>
            </a: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US" altLang="en-US" sz="2600" dirty="0">
              <a:latin typeface="Tahoma" pitchFamily="34" charset="0"/>
              <a:ea typeface="Tahoma" pitchFamily="34" charset="0"/>
              <a:cs typeface="Tahoma" pitchFamily="34" charset="0"/>
            </a:endParaRPr>
          </a:p>
          <a:p>
            <a:pPr>
              <a:buFont typeface="Wingdings" pitchFamily="2" charset="2"/>
              <a:buNone/>
            </a:pPr>
            <a:endParaRPr lang="en-PH"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394" y="1726869"/>
            <a:ext cx="4655819" cy="119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586" y="1566574"/>
            <a:ext cx="6396802" cy="180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591519" y="3989560"/>
            <a:ext cx="709346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Tw Cen MT" pitchFamily="34" charset="0"/>
              </a:defRPr>
            </a:lvl1pPr>
            <a:lvl2pPr marL="742950" indent="-285750">
              <a:defRPr sz="2600">
                <a:solidFill>
                  <a:schemeClr val="tx1"/>
                </a:solidFill>
                <a:latin typeface="Tw Cen MT" pitchFamily="34" charset="0"/>
              </a:defRPr>
            </a:lvl2pPr>
            <a:lvl3pPr marL="1143000">
              <a:defRPr sz="2300">
                <a:solidFill>
                  <a:schemeClr val="tx1"/>
                </a:solidFill>
                <a:latin typeface="Tw Cen MT" pitchFamily="34" charset="0"/>
              </a:defRPr>
            </a:lvl3pPr>
            <a:lvl4pPr marL="1600200">
              <a:defRPr sz="2000">
                <a:solidFill>
                  <a:schemeClr val="tx1"/>
                </a:solidFill>
                <a:latin typeface="Tw Cen MT" pitchFamily="34" charset="0"/>
              </a:defRPr>
            </a:lvl4pPr>
            <a:lvl5pPr marL="2057400">
              <a:defRPr sz="2000">
                <a:solidFill>
                  <a:schemeClr val="tx1"/>
                </a:solidFill>
                <a:latin typeface="Tw Cen MT" pitchFamily="34" charset="0"/>
              </a:defRPr>
            </a:lvl5pPr>
            <a:lvl6pPr marL="2514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r>
              <a:rPr lang="en-US" altLang="en-US" sz="2400" dirty="0" smtClean="0">
                <a:latin typeface="Arial" charset="0"/>
              </a:rPr>
              <a:t>Results indicate that we fail </a:t>
            </a:r>
            <a:r>
              <a:rPr lang="en-US" altLang="en-US" sz="2400" dirty="0">
                <a:latin typeface="Arial" charset="0"/>
              </a:rPr>
              <a:t>to reject </a:t>
            </a:r>
            <a:r>
              <a:rPr lang="en-US" altLang="en-US" sz="2400" dirty="0" smtClean="0">
                <a:latin typeface="Arial" charset="0"/>
              </a:rPr>
              <a:t>the null hypothesis, Ho</a:t>
            </a:r>
            <a:r>
              <a:rPr lang="en-US" altLang="en-US" sz="2400" dirty="0">
                <a:latin typeface="Arial" charset="0"/>
              </a:rPr>
              <a:t>. Results of the one-sample t-test indicate that for a one-tailed test (Ha: µ&lt;10</a:t>
            </a:r>
            <a:r>
              <a:rPr lang="en-US" altLang="en-US" sz="2400" dirty="0" smtClean="0">
                <a:latin typeface="Arial" charset="0"/>
              </a:rPr>
              <a:t>), </a:t>
            </a:r>
            <a:r>
              <a:rPr lang="en-US" altLang="en-US" sz="2400" dirty="0">
                <a:latin typeface="Arial" charset="0"/>
              </a:rPr>
              <a:t>there is no reason to doubt the claim of the supplier that the average acid content of the shipment is at least 10 liters (t (5</a:t>
            </a:r>
            <a:r>
              <a:rPr lang="en-US" altLang="en-US" sz="2400" dirty="0" smtClean="0">
                <a:latin typeface="Arial" charset="0"/>
              </a:rPr>
              <a:t>) = </a:t>
            </a:r>
            <a:r>
              <a:rPr lang="en-US" altLang="en-US" sz="2400" dirty="0">
                <a:latin typeface="Arial" charset="0"/>
              </a:rPr>
              <a:t>-1.479, </a:t>
            </a:r>
            <a:r>
              <a:rPr lang="en-US" altLang="en-US" sz="2400" i="1" dirty="0" smtClean="0">
                <a:latin typeface="Arial" charset="0"/>
              </a:rPr>
              <a:t>p</a:t>
            </a:r>
            <a:r>
              <a:rPr lang="en-US" altLang="en-US" sz="2400" dirty="0" smtClean="0">
                <a:latin typeface="Arial" charset="0"/>
              </a:rPr>
              <a:t>&gt;0.05). </a:t>
            </a:r>
            <a:endParaRPr lang="en-US" altLang="en-US" sz="2400" dirty="0">
              <a:latin typeface="Arial" charset="0"/>
            </a:endParaRPr>
          </a:p>
          <a:p>
            <a:pPr eaLnBrk="1" hangingPunct="1"/>
            <a:endParaRPr lang="en-US" altLang="en-US" sz="1800" dirty="0">
              <a:latin typeface="Arial" charset="0"/>
            </a:endParaRPr>
          </a:p>
        </p:txBody>
      </p:sp>
      <p:sp>
        <p:nvSpPr>
          <p:cNvPr id="9" name="Oval 8"/>
          <p:cNvSpPr/>
          <p:nvPr/>
        </p:nvSpPr>
        <p:spPr>
          <a:xfrm>
            <a:off x="7620536" y="2568451"/>
            <a:ext cx="1295400" cy="698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0" name="Straight Arrow Connector 9"/>
          <p:cNvCxnSpPr>
            <a:endCxn id="9" idx="3"/>
          </p:cNvCxnSpPr>
          <p:nvPr/>
        </p:nvCxnSpPr>
        <p:spPr>
          <a:xfrm flipV="1">
            <a:off x="6662057" y="3164658"/>
            <a:ext cx="1148186" cy="646773"/>
          </a:xfrm>
          <a:prstGeom prst="straightConnector1">
            <a:avLst/>
          </a:prstGeom>
          <a:ln w="22225">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842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anose="020B0806030902050204" pitchFamily="34" charset="0"/>
              </a:rPr>
              <a:t>Population </a:t>
            </a:r>
            <a:r>
              <a:rPr lang="en-US" dirty="0" err="1" smtClean="0">
                <a:latin typeface="Impact" panose="020B0806030902050204" pitchFamily="34" charset="0"/>
              </a:rPr>
              <a:t>vs</a:t>
            </a:r>
            <a:r>
              <a:rPr lang="en-US" dirty="0" smtClean="0">
                <a:latin typeface="Impact" panose="020B0806030902050204" pitchFamily="34" charset="0"/>
              </a:rPr>
              <a:t> Sample</a:t>
            </a:r>
            <a:endParaRPr lang="en-PH" dirty="0">
              <a:latin typeface="Impact" panose="020B0806030902050204" pitchFamily="34" charset="0"/>
            </a:endParaRPr>
          </a:p>
        </p:txBody>
      </p:sp>
      <p:sp>
        <p:nvSpPr>
          <p:cNvPr id="3" name="Content Placeholder 2"/>
          <p:cNvSpPr>
            <a:spLocks noGrp="1"/>
          </p:cNvSpPr>
          <p:nvPr>
            <p:ph idx="1"/>
          </p:nvPr>
        </p:nvSpPr>
        <p:spPr>
          <a:xfrm>
            <a:off x="838200" y="1635620"/>
            <a:ext cx="10515600" cy="2853253"/>
          </a:xfrm>
        </p:spPr>
        <p:txBody>
          <a:bodyPr>
            <a:normAutofit fontScale="92500" lnSpcReduction="10000"/>
          </a:bodyPr>
          <a:lstStyle/>
          <a:p>
            <a:pPr marL="0" indent="0">
              <a:buNone/>
            </a:pPr>
            <a:r>
              <a:rPr lang="en-US" altLang="en-US" dirty="0">
                <a:solidFill>
                  <a:srgbClr val="FF0000"/>
                </a:solidFill>
                <a:latin typeface="Tahoma" pitchFamily="34" charset="0"/>
                <a:ea typeface="Tahoma" pitchFamily="34" charset="0"/>
                <a:cs typeface="Tahoma" pitchFamily="34" charset="0"/>
              </a:rPr>
              <a:t>Population	</a:t>
            </a:r>
            <a:r>
              <a:rPr lang="en-US" altLang="en-US" dirty="0">
                <a:latin typeface="Tahoma" pitchFamily="34" charset="0"/>
                <a:ea typeface="Tahoma" pitchFamily="34" charset="0"/>
                <a:cs typeface="Tahoma" pitchFamily="34" charset="0"/>
              </a:rPr>
              <a:t>	</a:t>
            </a:r>
          </a:p>
          <a:p>
            <a:pPr>
              <a:buNone/>
            </a:pPr>
            <a:r>
              <a:rPr lang="en-US" altLang="en-US" dirty="0">
                <a:latin typeface="Tahoma" pitchFamily="34" charset="0"/>
                <a:ea typeface="Tahoma" pitchFamily="34" charset="0"/>
                <a:cs typeface="Tahoma" pitchFamily="34" charset="0"/>
              </a:rPr>
              <a:t>	</a:t>
            </a:r>
            <a:r>
              <a:rPr lang="en-US" altLang="en-US" dirty="0" smtClean="0">
                <a:latin typeface="Tahoma" pitchFamily="34" charset="0"/>
                <a:ea typeface="Tahoma" pitchFamily="34" charset="0"/>
                <a:cs typeface="Tahoma" pitchFamily="34" charset="0"/>
              </a:rPr>
              <a:t>is </a:t>
            </a:r>
            <a:r>
              <a:rPr lang="en-US" altLang="en-US" dirty="0">
                <a:latin typeface="Tahoma" pitchFamily="34" charset="0"/>
                <a:ea typeface="Tahoma" pitchFamily="34" charset="0"/>
                <a:cs typeface="Tahoma" pitchFamily="34" charset="0"/>
              </a:rPr>
              <a:t>a collection of all the elements under </a:t>
            </a:r>
            <a:r>
              <a:rPr lang="en-US" altLang="en-US" dirty="0" smtClean="0">
                <a:latin typeface="Tahoma" pitchFamily="34" charset="0"/>
                <a:ea typeface="Tahoma" pitchFamily="34" charset="0"/>
                <a:cs typeface="Tahoma" pitchFamily="34" charset="0"/>
              </a:rPr>
              <a:t>consideration in </a:t>
            </a:r>
            <a:r>
              <a:rPr lang="en-US" altLang="en-US" dirty="0">
                <a:latin typeface="Tahoma" pitchFamily="34" charset="0"/>
                <a:ea typeface="Tahoma" pitchFamily="34" charset="0"/>
                <a:cs typeface="Tahoma" pitchFamily="34" charset="0"/>
              </a:rPr>
              <a:t>any statistical study</a:t>
            </a:r>
          </a:p>
          <a:p>
            <a:pPr marL="0" indent="0">
              <a:buNone/>
            </a:pPr>
            <a:endParaRPr lang="en-US" dirty="0" smtClean="0">
              <a:latin typeface="Tahoma" pitchFamily="34" charset="0"/>
              <a:ea typeface="Tahoma" pitchFamily="34" charset="0"/>
              <a:cs typeface="Tahoma" pitchFamily="34" charset="0"/>
            </a:endParaRPr>
          </a:p>
          <a:p>
            <a:pPr marL="0" indent="0">
              <a:buNone/>
            </a:pPr>
            <a:r>
              <a:rPr lang="en-US" altLang="en-US" dirty="0">
                <a:solidFill>
                  <a:srgbClr val="FF0000"/>
                </a:solidFill>
                <a:latin typeface="Tahoma" pitchFamily="34" charset="0"/>
                <a:ea typeface="Tahoma" pitchFamily="34" charset="0"/>
                <a:cs typeface="Tahoma" pitchFamily="34" charset="0"/>
              </a:rPr>
              <a:t>Sample</a:t>
            </a:r>
          </a:p>
          <a:p>
            <a:pPr>
              <a:buNone/>
            </a:pPr>
            <a:r>
              <a:rPr lang="en-US" altLang="en-US" dirty="0">
                <a:latin typeface="Tahoma" pitchFamily="34" charset="0"/>
                <a:ea typeface="Tahoma" pitchFamily="34" charset="0"/>
                <a:cs typeface="Tahoma" pitchFamily="34" charset="0"/>
              </a:rPr>
              <a:t>	</a:t>
            </a:r>
            <a:r>
              <a:rPr lang="en-US" altLang="en-US" dirty="0" smtClean="0">
                <a:latin typeface="Tahoma" pitchFamily="34" charset="0"/>
                <a:ea typeface="Tahoma" pitchFamily="34" charset="0"/>
                <a:cs typeface="Tahoma" pitchFamily="34" charset="0"/>
              </a:rPr>
              <a:t>is </a:t>
            </a:r>
            <a:r>
              <a:rPr lang="en-US" altLang="en-US" dirty="0">
                <a:latin typeface="Tahoma" pitchFamily="34" charset="0"/>
                <a:ea typeface="Tahoma" pitchFamily="34" charset="0"/>
                <a:cs typeface="Tahoma" pitchFamily="34" charset="0"/>
              </a:rPr>
              <a:t>a part (or subset) of the population from </a:t>
            </a:r>
            <a:r>
              <a:rPr lang="en-US" altLang="en-US" dirty="0" smtClean="0">
                <a:latin typeface="Tahoma" pitchFamily="34" charset="0"/>
                <a:ea typeface="Tahoma" pitchFamily="34" charset="0"/>
                <a:cs typeface="Tahoma" pitchFamily="34" charset="0"/>
              </a:rPr>
              <a:t>which information </a:t>
            </a:r>
            <a:r>
              <a:rPr lang="en-US" altLang="en-US" dirty="0">
                <a:latin typeface="Tahoma" pitchFamily="34" charset="0"/>
                <a:ea typeface="Tahoma" pitchFamily="34" charset="0"/>
                <a:cs typeface="Tahoma" pitchFamily="34" charset="0"/>
              </a:rPr>
              <a:t>is collected</a:t>
            </a:r>
          </a:p>
          <a:p>
            <a:pPr marL="0" indent="0">
              <a:buNone/>
            </a:pPr>
            <a:endParaRPr lang="en-PH" dirty="0"/>
          </a:p>
        </p:txBody>
      </p:sp>
      <p:sp>
        <p:nvSpPr>
          <p:cNvPr id="4" name="TextBox 3"/>
          <p:cNvSpPr txBox="1"/>
          <p:nvPr/>
        </p:nvSpPr>
        <p:spPr>
          <a:xfrm>
            <a:off x="9060873" y="6210734"/>
            <a:ext cx="3131127" cy="584775"/>
          </a:xfrm>
          <a:prstGeom prst="rect">
            <a:avLst/>
          </a:prstGeom>
          <a:noFill/>
        </p:spPr>
        <p:txBody>
          <a:bodyPr wrap="square" rtlCol="0">
            <a:spAutoFit/>
          </a:bodyPr>
          <a:lstStyle/>
          <a:p>
            <a:r>
              <a:rPr lang="en-US" sz="1600" dirty="0" err="1">
                <a:solidFill>
                  <a:prstClr val="black"/>
                </a:solidFill>
                <a:latin typeface="Arial Narrow" pitchFamily="34" charset="0"/>
              </a:rPr>
              <a:t>Source:https</a:t>
            </a:r>
            <a:r>
              <a:rPr lang="en-US" sz="1600" dirty="0">
                <a:solidFill>
                  <a:prstClr val="black"/>
                </a:solidFill>
                <a:latin typeface="Arial Narrow" pitchFamily="34" charset="0"/>
              </a:rPr>
              <a:t>://www.omniconvert.com/what-is/sample-size/</a:t>
            </a:r>
            <a:endParaRPr lang="en-PH" sz="1600" dirty="0">
              <a:solidFill>
                <a:prstClr val="black"/>
              </a:solidFill>
              <a:latin typeface="Arial Narrow" pitchFamily="34" charset="0"/>
            </a:endParaRPr>
          </a:p>
        </p:txBody>
      </p:sp>
      <p:pic>
        <p:nvPicPr>
          <p:cNvPr id="2050" name="Picture 2" descr="What is Sample Size? Definition - Omniconve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080" y="4400187"/>
            <a:ext cx="3265920" cy="179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910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1917" y="2422567"/>
            <a:ext cx="9203377" cy="1971304"/>
          </a:xfrm>
        </p:spPr>
        <p:txBody>
          <a:bodyPr>
            <a:normAutofit/>
          </a:bodyPr>
          <a:lstStyle/>
          <a:p>
            <a:pPr>
              <a:buNone/>
            </a:pPr>
            <a:r>
              <a:rPr lang="en-US" altLang="en-US" sz="4000" dirty="0" smtClean="0">
                <a:latin typeface="Tahoma" pitchFamily="34" charset="0"/>
                <a:ea typeface="Tahoma" pitchFamily="34" charset="0"/>
                <a:cs typeface="Tahoma" pitchFamily="34" charset="0"/>
              </a:rPr>
              <a:t>How do you determine which statistical test to use given the problems of the study?</a:t>
            </a: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US" altLang="en-US" sz="2600" dirty="0">
              <a:latin typeface="Tahoma" pitchFamily="34" charset="0"/>
              <a:ea typeface="Tahoma" pitchFamily="34" charset="0"/>
              <a:cs typeface="Tahoma" pitchFamily="34" charset="0"/>
            </a:endParaRPr>
          </a:p>
          <a:p>
            <a:pPr>
              <a:buFont typeface="Wingdings" pitchFamily="2" charset="2"/>
              <a:buNone/>
            </a:pPr>
            <a:endParaRPr lang="en-PH" dirty="0"/>
          </a:p>
        </p:txBody>
      </p:sp>
    </p:spTree>
    <p:extLst>
      <p:ext uri="{BB962C8B-B14F-4D97-AF65-F5344CB8AC3E}">
        <p14:creationId xmlns:p14="http://schemas.microsoft.com/office/powerpoint/2010/main" val="1153574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4385" y="270121"/>
            <a:ext cx="4572000" cy="1760559"/>
          </a:xfrm>
        </p:spPr>
        <p:txBody>
          <a:bodyPr>
            <a:normAutofit fontScale="90000"/>
          </a:bodyPr>
          <a:lstStyle/>
          <a:p>
            <a:r>
              <a:rPr lang="en-US" dirty="0" smtClean="0">
                <a:latin typeface="Impact" panose="020B0806030902050204" pitchFamily="34" charset="0"/>
              </a:rPr>
              <a:t>Rough Guide to Inferential Statistics</a:t>
            </a:r>
            <a:br>
              <a:rPr lang="en-US" dirty="0" smtClean="0">
                <a:latin typeface="Impact" panose="020B0806030902050204" pitchFamily="34" charset="0"/>
              </a:rPr>
            </a:br>
            <a:r>
              <a:rPr lang="en-US" dirty="0" smtClean="0">
                <a:latin typeface="Impact" panose="020B0806030902050204" pitchFamily="34" charset="0"/>
              </a:rPr>
              <a:t>(see MSWORD file)</a:t>
            </a:r>
            <a:endParaRPr lang="en-PH" dirty="0">
              <a:latin typeface="Impact" panose="020B080603090205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28" y="186416"/>
            <a:ext cx="5072555" cy="653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1263" y="5017168"/>
            <a:ext cx="4463716" cy="1200329"/>
          </a:xfrm>
          <a:prstGeom prst="rect">
            <a:avLst/>
          </a:prstGeom>
          <a:noFill/>
        </p:spPr>
        <p:txBody>
          <a:bodyPr wrap="square" rtlCol="0">
            <a:spAutoFit/>
          </a:bodyPr>
          <a:lstStyle/>
          <a:p>
            <a:r>
              <a:rPr lang="en-US" dirty="0" smtClean="0"/>
              <a:t>Note that this guide is not exhaustive and does not take into account the peculiarities of the data. However, it can be used as a general guide for novice researcher. </a:t>
            </a:r>
            <a:endParaRPr lang="en-PH" dirty="0"/>
          </a:p>
        </p:txBody>
      </p:sp>
    </p:spTree>
    <p:extLst>
      <p:ext uri="{BB962C8B-B14F-4D97-AF65-F5344CB8AC3E}">
        <p14:creationId xmlns:p14="http://schemas.microsoft.com/office/powerpoint/2010/main" val="811252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07521" y="270121"/>
            <a:ext cx="9797143" cy="1760559"/>
          </a:xfrm>
        </p:spPr>
        <p:txBody>
          <a:bodyPr>
            <a:normAutofit/>
          </a:bodyPr>
          <a:lstStyle/>
          <a:p>
            <a:r>
              <a:rPr lang="en-US" dirty="0" smtClean="0">
                <a:latin typeface="Impact" panose="020B0806030902050204" pitchFamily="34" charset="0"/>
              </a:rPr>
              <a:t>Workshop 4: Deciding on which Statistical Test to Use (Independent Sample t-Test)</a:t>
            </a:r>
            <a:endParaRPr lang="en-PH" dirty="0">
              <a:latin typeface="Impact" panose="020B0806030902050204" pitchFamily="34" charset="0"/>
            </a:endParaRPr>
          </a:p>
        </p:txBody>
      </p:sp>
      <p:sp>
        <p:nvSpPr>
          <p:cNvPr id="5" name="Content Placeholder 2"/>
          <p:cNvSpPr>
            <a:spLocks noGrp="1"/>
          </p:cNvSpPr>
          <p:nvPr>
            <p:ph idx="1"/>
          </p:nvPr>
        </p:nvSpPr>
        <p:spPr>
          <a:xfrm>
            <a:off x="802574" y="2137558"/>
            <a:ext cx="10633363" cy="4425064"/>
          </a:xfrm>
        </p:spPr>
        <p:txBody>
          <a:bodyPr>
            <a:normAutofit fontScale="92500" lnSpcReduction="10000"/>
          </a:bodyPr>
          <a:lstStyle/>
          <a:p>
            <a:pPr marL="0" indent="0">
              <a:buNone/>
            </a:pPr>
            <a:r>
              <a:rPr lang="en-US" altLang="en-US" sz="2600" dirty="0" smtClean="0">
                <a:latin typeface="Tahoma" pitchFamily="34" charset="0"/>
                <a:ea typeface="Tahoma" pitchFamily="34" charset="0"/>
                <a:cs typeface="Tahoma" pitchFamily="34" charset="0"/>
              </a:rPr>
              <a:t>Consider the data for nursing care SMI. Provide descriptive statistics and inferential statistics for the following research problems:</a:t>
            </a:r>
          </a:p>
          <a:p>
            <a:pPr marL="0" indent="0">
              <a:buNone/>
            </a:pPr>
            <a:endParaRPr lang="en-US" altLang="en-US" sz="2600" dirty="0">
              <a:latin typeface="Tahoma" pitchFamily="34" charset="0"/>
              <a:ea typeface="Tahoma" pitchFamily="34" charset="0"/>
              <a:cs typeface="Tahoma" pitchFamily="34" charset="0"/>
            </a:endParaRPr>
          </a:p>
          <a:p>
            <a:pPr marL="514350" indent="-514350">
              <a:buAutoNum type="arabicPeriod"/>
            </a:pPr>
            <a:r>
              <a:rPr lang="en-US" altLang="en-US" sz="2600" dirty="0" smtClean="0">
                <a:latin typeface="Tahoma" pitchFamily="34" charset="0"/>
                <a:ea typeface="Tahoma" pitchFamily="34" charset="0"/>
                <a:cs typeface="Tahoma" pitchFamily="34" charset="0"/>
              </a:rPr>
              <a:t>What is the average QOL of families with SMI considering the type of care provided, that is between direct and hired care? </a:t>
            </a:r>
          </a:p>
          <a:p>
            <a:pPr marL="0" indent="0">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1.1	Is there a significant difference on the mean QOL </a:t>
            </a:r>
            <a:r>
              <a:rPr lang="en-US" altLang="en-US" sz="2600" dirty="0">
                <a:latin typeface="Tahoma" pitchFamily="34" charset="0"/>
                <a:ea typeface="Tahoma" pitchFamily="34" charset="0"/>
                <a:cs typeface="Tahoma" pitchFamily="34" charset="0"/>
              </a:rPr>
              <a:t>of </a:t>
            </a:r>
            <a:endParaRPr lang="en-US" altLang="en-US" sz="2600" dirty="0" smtClean="0">
              <a:latin typeface="Tahoma" pitchFamily="34" charset="0"/>
              <a:ea typeface="Tahoma" pitchFamily="34" charset="0"/>
              <a:cs typeface="Tahoma" pitchFamily="34" charset="0"/>
            </a:endParaRPr>
          </a:p>
          <a:p>
            <a:pPr marL="0" indent="0">
              <a:buNone/>
            </a:pPr>
            <a:r>
              <a:rPr lang="en-US" altLang="en-US" sz="2600" dirty="0" smtClean="0">
                <a:latin typeface="Tahoma" pitchFamily="34" charset="0"/>
                <a:ea typeface="Tahoma" pitchFamily="34" charset="0"/>
                <a:cs typeface="Tahoma" pitchFamily="34" charset="0"/>
              </a:rPr>
              <a:t>		families </a:t>
            </a:r>
            <a:r>
              <a:rPr lang="en-US" altLang="en-US" sz="2600" dirty="0">
                <a:latin typeface="Tahoma" pitchFamily="34" charset="0"/>
                <a:ea typeface="Tahoma" pitchFamily="34" charset="0"/>
                <a:cs typeface="Tahoma" pitchFamily="34" charset="0"/>
              </a:rPr>
              <a:t>with SMI </a:t>
            </a:r>
            <a:r>
              <a:rPr lang="en-US" altLang="en-US" sz="2600" dirty="0" smtClean="0">
                <a:latin typeface="Tahoma" pitchFamily="34" charset="0"/>
                <a:ea typeface="Tahoma" pitchFamily="34" charset="0"/>
                <a:cs typeface="Tahoma" pitchFamily="34" charset="0"/>
              </a:rPr>
              <a:t>between those opting for direct care and</a:t>
            </a:r>
          </a:p>
          <a:p>
            <a:pPr marL="0" indent="0">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those opting for hired care?</a:t>
            </a: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spTree>
    <p:extLst>
      <p:ext uri="{BB962C8B-B14F-4D97-AF65-F5344CB8AC3E}">
        <p14:creationId xmlns:p14="http://schemas.microsoft.com/office/powerpoint/2010/main" val="3905521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514350" indent="-514350">
              <a:buAutoNum type="arabicPeriod"/>
            </a:pPr>
            <a:r>
              <a:rPr lang="en-US" altLang="en-US" sz="2600" dirty="0" smtClean="0">
                <a:latin typeface="Tahoma" pitchFamily="34" charset="0"/>
                <a:ea typeface="Tahoma" pitchFamily="34" charset="0"/>
                <a:cs typeface="Tahoma" pitchFamily="34" charset="0"/>
              </a:rPr>
              <a:t>The “average </a:t>
            </a:r>
            <a:r>
              <a:rPr lang="en-US" altLang="en-US" sz="2600" dirty="0">
                <a:latin typeface="Tahoma" pitchFamily="34" charset="0"/>
                <a:ea typeface="Tahoma" pitchFamily="34" charset="0"/>
                <a:cs typeface="Tahoma" pitchFamily="34" charset="0"/>
              </a:rPr>
              <a:t>QOL of families with SMI considering the type of care </a:t>
            </a:r>
            <a:r>
              <a:rPr lang="en-US" altLang="en-US" sz="2600" dirty="0" smtClean="0">
                <a:latin typeface="Tahoma" pitchFamily="34" charset="0"/>
                <a:ea typeface="Tahoma" pitchFamily="34" charset="0"/>
                <a:cs typeface="Tahoma" pitchFamily="34" charset="0"/>
              </a:rPr>
              <a:t>provided” is descriptive statistics. We can use SPSS to make summary measures for groups of cases. Open the SPSS </a:t>
            </a:r>
            <a:r>
              <a:rPr lang="en-US" altLang="en-US" sz="2600" dirty="0">
                <a:latin typeface="Tahoma" pitchFamily="34" charset="0"/>
                <a:ea typeface="Tahoma" pitchFamily="34" charset="0"/>
                <a:cs typeface="Tahoma" pitchFamily="34" charset="0"/>
              </a:rPr>
              <a:t>data for nursing care </a:t>
            </a:r>
            <a:r>
              <a:rPr lang="en-US" altLang="en-US" sz="2600" dirty="0" smtClean="0">
                <a:latin typeface="Tahoma" pitchFamily="34" charset="0"/>
                <a:ea typeface="Tahoma" pitchFamily="34" charset="0"/>
                <a:cs typeface="Tahoma" pitchFamily="34" charset="0"/>
              </a:rPr>
              <a:t>SMI. From the data editor, click ANALYZE &gt; REPORTS &gt; CASE SUMMARIES. </a:t>
            </a:r>
          </a:p>
          <a:p>
            <a:pPr marL="514350" indent="-514350">
              <a:buAutoNum type="arabicPeriod"/>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720" y="3153020"/>
            <a:ext cx="6727760" cy="248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0693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Click the “Quality of life” to the Variable box and the “Care Provided” to the Grouping Variable(s) box. Afterwards click the Statistics button.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00" y="1965735"/>
            <a:ext cx="5174857" cy="434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367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Using the arrow, transfer the Mean, Std. Error of Mean, Standard Deviation to the Cell Statistics, then click Continue.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039" y="2036988"/>
            <a:ext cx="4875563" cy="411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490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From the output view, we can see that the mean QOL value for those with hired care is 4.36 with a standard deviation of 1.60 while those with direct care is 3.64 with a standard deviation of 1.59. (interpret the values using the given criteria of the study)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74" y="3050535"/>
            <a:ext cx="47434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458" y="3000064"/>
            <a:ext cx="6123384"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93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4058184" cy="5600721"/>
          </a:xfrm>
        </p:spPr>
        <p:txBody>
          <a:bodyPr>
            <a:noAutofit/>
          </a:bodyPr>
          <a:lstStyle/>
          <a:p>
            <a:pPr marL="0" indent="0">
              <a:buNone/>
            </a:pPr>
            <a:r>
              <a:rPr lang="en-US" altLang="en-US" sz="2200" dirty="0" smtClean="0">
                <a:latin typeface="Arial" pitchFamily="34" charset="0"/>
                <a:ea typeface="Tahoma" pitchFamily="34" charset="0"/>
                <a:cs typeface="Arial" pitchFamily="34" charset="0"/>
              </a:rPr>
              <a:t>1.1 For the research problem “</a:t>
            </a:r>
            <a:r>
              <a:rPr lang="en-US" altLang="en-US" sz="2200" dirty="0">
                <a:latin typeface="Arial" pitchFamily="34" charset="0"/>
                <a:ea typeface="Tahoma" pitchFamily="34" charset="0"/>
                <a:cs typeface="Arial" pitchFamily="34" charset="0"/>
              </a:rPr>
              <a:t>Is there a significant difference on the mean QOL of </a:t>
            </a:r>
            <a:r>
              <a:rPr lang="en-US" altLang="en-US" sz="2200" dirty="0" smtClean="0">
                <a:latin typeface="Arial" pitchFamily="34" charset="0"/>
                <a:ea typeface="Tahoma" pitchFamily="34" charset="0"/>
                <a:cs typeface="Arial" pitchFamily="34" charset="0"/>
              </a:rPr>
              <a:t>families </a:t>
            </a:r>
            <a:r>
              <a:rPr lang="en-US" altLang="en-US" sz="2200" dirty="0">
                <a:latin typeface="Arial" pitchFamily="34" charset="0"/>
                <a:ea typeface="Tahoma" pitchFamily="34" charset="0"/>
                <a:cs typeface="Arial" pitchFamily="34" charset="0"/>
              </a:rPr>
              <a:t>with SMI between those opting for direct care </a:t>
            </a:r>
            <a:r>
              <a:rPr lang="en-US" altLang="en-US" sz="2200" dirty="0" smtClean="0">
                <a:latin typeface="Arial" pitchFamily="34" charset="0"/>
                <a:ea typeface="Tahoma" pitchFamily="34" charset="0"/>
                <a:cs typeface="Arial" pitchFamily="34" charset="0"/>
              </a:rPr>
              <a:t>and those </a:t>
            </a:r>
            <a:r>
              <a:rPr lang="en-US" altLang="en-US" sz="2200" dirty="0">
                <a:latin typeface="Arial" pitchFamily="34" charset="0"/>
                <a:ea typeface="Tahoma" pitchFamily="34" charset="0"/>
                <a:cs typeface="Arial" pitchFamily="34" charset="0"/>
              </a:rPr>
              <a:t>opting for hired care</a:t>
            </a:r>
            <a:r>
              <a:rPr lang="en-US" altLang="en-US" sz="2200" dirty="0" smtClean="0">
                <a:latin typeface="Arial" pitchFamily="34" charset="0"/>
                <a:ea typeface="Tahoma" pitchFamily="34" charset="0"/>
                <a:cs typeface="Arial" pitchFamily="34" charset="0"/>
              </a:rPr>
              <a:t>?”, we try to navigate the desired inferential statistics test using the given guide. In this problem we are comparing between two groups of numerical data. Following the guide that we have for inferential statistics (see MSWORD file), the reasoning is as follows:</a:t>
            </a:r>
            <a:endParaRPr lang="en-PH" sz="2200" dirty="0">
              <a:latin typeface="Arial" pitchFamily="34" charset="0"/>
              <a:cs typeface="Arial" pitchFamily="34" charset="0"/>
            </a:endParaRP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338" y="879810"/>
            <a:ext cx="6568790" cy="529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251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64" y="957260"/>
            <a:ext cx="7135756" cy="522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694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1.1 To perform an independent sample t-test, from the data view click ANALYZE &gt; COMPARE MEANS &gt; INDEPENDENT SAMPLE T-TEST</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757" y="2289725"/>
            <a:ext cx="7090516" cy="329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844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anose="020B0806030902050204" pitchFamily="34" charset="0"/>
              </a:rPr>
              <a:t>Parameter </a:t>
            </a:r>
            <a:r>
              <a:rPr lang="en-US" dirty="0" err="1" smtClean="0">
                <a:latin typeface="Impact" panose="020B0806030902050204" pitchFamily="34" charset="0"/>
              </a:rPr>
              <a:t>vs</a:t>
            </a:r>
            <a:r>
              <a:rPr lang="en-US" dirty="0" smtClean="0">
                <a:latin typeface="Impact" panose="020B0806030902050204" pitchFamily="34" charset="0"/>
              </a:rPr>
              <a:t> Statistic</a:t>
            </a:r>
            <a:endParaRPr lang="en-PH" dirty="0">
              <a:latin typeface="Impact" panose="020B0806030902050204" pitchFamily="34" charset="0"/>
            </a:endParaRPr>
          </a:p>
        </p:txBody>
      </p:sp>
      <p:sp>
        <p:nvSpPr>
          <p:cNvPr id="3" name="Content Placeholder 2"/>
          <p:cNvSpPr>
            <a:spLocks noGrp="1"/>
          </p:cNvSpPr>
          <p:nvPr>
            <p:ph idx="1"/>
          </p:nvPr>
        </p:nvSpPr>
        <p:spPr>
          <a:xfrm>
            <a:off x="826325" y="1825625"/>
            <a:ext cx="10515600" cy="3613274"/>
          </a:xfrm>
        </p:spPr>
        <p:txBody>
          <a:bodyPr>
            <a:normAutofit fontScale="62500" lnSpcReduction="20000"/>
          </a:bodyPr>
          <a:lstStyle/>
          <a:p>
            <a:pPr marL="0" indent="0">
              <a:buNone/>
            </a:pPr>
            <a:r>
              <a:rPr lang="en-US" altLang="en-US" sz="4500" dirty="0">
                <a:solidFill>
                  <a:srgbClr val="FF0000"/>
                </a:solidFill>
                <a:latin typeface="Tahoma" pitchFamily="34" charset="0"/>
                <a:ea typeface="Tahoma" pitchFamily="34" charset="0"/>
                <a:cs typeface="Tahoma" pitchFamily="34" charset="0"/>
              </a:rPr>
              <a:t>Parameter</a:t>
            </a:r>
            <a:r>
              <a:rPr lang="en-US" altLang="en-US" sz="4500" dirty="0">
                <a:latin typeface="Tahoma" pitchFamily="34" charset="0"/>
                <a:ea typeface="Tahoma" pitchFamily="34" charset="0"/>
                <a:cs typeface="Tahoma" pitchFamily="34" charset="0"/>
              </a:rPr>
              <a:t>		</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is </a:t>
            </a:r>
            <a:r>
              <a:rPr lang="en-US" altLang="en-US" sz="4500" dirty="0">
                <a:latin typeface="Tahoma" pitchFamily="34" charset="0"/>
                <a:ea typeface="Tahoma" pitchFamily="34" charset="0"/>
                <a:cs typeface="Tahoma" pitchFamily="34" charset="0"/>
              </a:rPr>
              <a:t>a numerical characteristic of the population</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a:t>
            </a:r>
            <a:r>
              <a:rPr lang="en-US" altLang="en-US" sz="4500" dirty="0">
                <a:latin typeface="Tahoma" pitchFamily="34" charset="0"/>
                <a:ea typeface="Tahoma" pitchFamily="34" charset="0"/>
                <a:cs typeface="Tahoma" pitchFamily="34" charset="0"/>
              </a:rPr>
              <a:t>example: population mean, population variance, </a:t>
            </a:r>
            <a:r>
              <a:rPr lang="en-US" altLang="en-US" sz="4500" dirty="0" smtClean="0">
                <a:latin typeface="Tahoma" pitchFamily="34" charset="0"/>
                <a:ea typeface="Tahoma" pitchFamily="34" charset="0"/>
                <a:cs typeface="Tahoma" pitchFamily="34" charset="0"/>
              </a:rPr>
              <a:t>population </a:t>
            </a:r>
            <a:r>
              <a:rPr lang="en-US" altLang="en-US" sz="4500" dirty="0">
                <a:latin typeface="Tahoma" pitchFamily="34" charset="0"/>
                <a:ea typeface="Tahoma" pitchFamily="34" charset="0"/>
                <a:cs typeface="Tahoma" pitchFamily="34" charset="0"/>
              </a:rPr>
              <a:t>proportion)</a:t>
            </a:r>
          </a:p>
          <a:p>
            <a:pPr>
              <a:buNone/>
            </a:pPr>
            <a:endParaRPr lang="en-US" altLang="en-US" sz="4500" dirty="0">
              <a:latin typeface="Tahoma" pitchFamily="34" charset="0"/>
              <a:ea typeface="Tahoma" pitchFamily="34" charset="0"/>
              <a:cs typeface="Tahoma" pitchFamily="34" charset="0"/>
            </a:endParaRPr>
          </a:p>
          <a:p>
            <a:pPr marL="0" indent="0">
              <a:buNone/>
            </a:pPr>
            <a:r>
              <a:rPr lang="en-US" altLang="en-US" sz="4500" dirty="0">
                <a:solidFill>
                  <a:srgbClr val="FF0000"/>
                </a:solidFill>
                <a:latin typeface="Tahoma" pitchFamily="34" charset="0"/>
                <a:ea typeface="Tahoma" pitchFamily="34" charset="0"/>
                <a:cs typeface="Tahoma" pitchFamily="34" charset="0"/>
              </a:rPr>
              <a:t>Statistic</a:t>
            </a:r>
            <a:r>
              <a:rPr lang="en-US" altLang="en-US" sz="4500" dirty="0">
                <a:latin typeface="Tahoma" pitchFamily="34" charset="0"/>
                <a:ea typeface="Tahoma" pitchFamily="34" charset="0"/>
                <a:cs typeface="Tahoma" pitchFamily="34" charset="0"/>
              </a:rPr>
              <a:t>		</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is </a:t>
            </a:r>
            <a:r>
              <a:rPr lang="en-US" altLang="en-US" sz="4500" dirty="0">
                <a:latin typeface="Tahoma" pitchFamily="34" charset="0"/>
                <a:ea typeface="Tahoma" pitchFamily="34" charset="0"/>
                <a:cs typeface="Tahoma" pitchFamily="34" charset="0"/>
              </a:rPr>
              <a:t>a numerical characteristic of the </a:t>
            </a:r>
            <a:r>
              <a:rPr lang="en-US" altLang="en-US" sz="4500" dirty="0" smtClean="0">
                <a:latin typeface="Tahoma" pitchFamily="34" charset="0"/>
                <a:ea typeface="Tahoma" pitchFamily="34" charset="0"/>
                <a:cs typeface="Tahoma" pitchFamily="34" charset="0"/>
              </a:rPr>
              <a:t>sample (</a:t>
            </a:r>
            <a:r>
              <a:rPr lang="en-US" altLang="en-US" sz="4500" dirty="0">
                <a:latin typeface="Tahoma" pitchFamily="34" charset="0"/>
                <a:ea typeface="Tahoma" pitchFamily="34" charset="0"/>
                <a:cs typeface="Tahoma" pitchFamily="34" charset="0"/>
              </a:rPr>
              <a:t>example: sample mean, sample </a:t>
            </a:r>
            <a:r>
              <a:rPr lang="en-US" altLang="en-US" sz="4500" dirty="0" smtClean="0">
                <a:latin typeface="Tahoma" pitchFamily="34" charset="0"/>
                <a:ea typeface="Tahoma" pitchFamily="34" charset="0"/>
                <a:cs typeface="Tahoma" pitchFamily="34" charset="0"/>
              </a:rPr>
              <a:t>standard </a:t>
            </a:r>
            <a:r>
              <a:rPr lang="en-US" altLang="en-US" sz="4500" dirty="0">
                <a:latin typeface="Tahoma" pitchFamily="34" charset="0"/>
                <a:ea typeface="Tahoma" pitchFamily="34" charset="0"/>
                <a:cs typeface="Tahoma" pitchFamily="34" charset="0"/>
              </a:rPr>
              <a:t>deviation, </a:t>
            </a:r>
            <a:r>
              <a:rPr lang="en-US" altLang="en-US" sz="4500" dirty="0" smtClean="0">
                <a:latin typeface="Tahoma" pitchFamily="34" charset="0"/>
                <a:ea typeface="Tahoma" pitchFamily="34" charset="0"/>
                <a:cs typeface="Tahoma" pitchFamily="34" charset="0"/>
              </a:rPr>
              <a:t>sample </a:t>
            </a:r>
            <a:r>
              <a:rPr lang="en-US" altLang="en-US" sz="4500" dirty="0">
                <a:latin typeface="Tahoma" pitchFamily="34" charset="0"/>
                <a:ea typeface="Tahoma" pitchFamily="34" charset="0"/>
                <a:cs typeface="Tahoma" pitchFamily="34" charset="0"/>
              </a:rPr>
              <a:t>variance)</a:t>
            </a: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spTree>
    <p:extLst>
      <p:ext uri="{BB962C8B-B14F-4D97-AF65-F5344CB8AC3E}">
        <p14:creationId xmlns:p14="http://schemas.microsoft.com/office/powerpoint/2010/main" val="1494806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61901"/>
            <a:ext cx="10633363" cy="560072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Afterwards, transfer to the Test Variable box the Quality of life variable using the arrow and the CARE_PROV to the Grouping Variable box. Click Define Groups after.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71" y="2343902"/>
            <a:ext cx="5791389" cy="3647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1806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130968"/>
            <a:ext cx="10633363" cy="5431654"/>
          </a:xfrm>
        </p:spPr>
        <p:txBody>
          <a:bodyPr>
            <a:normAutofit/>
          </a:bodyPr>
          <a:lstStyle/>
          <a:p>
            <a:pPr>
              <a:buNone/>
            </a:pPr>
            <a:r>
              <a:rPr lang="en-US" altLang="en-US" sz="2600" dirty="0" smtClean="0">
                <a:latin typeface="Tahoma" pitchFamily="34" charset="0"/>
                <a:ea typeface="Tahoma" pitchFamily="34" charset="0"/>
                <a:cs typeface="Tahoma" pitchFamily="34" charset="0"/>
              </a:rPr>
              <a:t>Encode “1” for Group 1 and “0” for Group 2. Click Continue afterwards. </a:t>
            </a: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340" y="2050382"/>
            <a:ext cx="6097755" cy="386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409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130968"/>
            <a:ext cx="10633363" cy="5431654"/>
          </a:xfrm>
        </p:spPr>
        <p:txBody>
          <a:bodyPr>
            <a:normAutofit/>
          </a:bodyPr>
          <a:lstStyle/>
          <a:p>
            <a:pPr>
              <a:buNone/>
            </a:pPr>
            <a:r>
              <a:rPr lang="en-US" altLang="en-US" sz="2600" dirty="0" smtClean="0">
                <a:latin typeface="Tahoma" pitchFamily="34" charset="0"/>
                <a:ea typeface="Tahoma" pitchFamily="34" charset="0"/>
                <a:cs typeface="Tahoma" pitchFamily="34" charset="0"/>
              </a:rPr>
              <a:t>Output:</a:t>
            </a: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697" y="1203158"/>
            <a:ext cx="7065080" cy="186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45000" y="3826041"/>
            <a:ext cx="8434137" cy="2739211"/>
          </a:xfrm>
          <a:prstGeom prst="rect">
            <a:avLst/>
          </a:prstGeom>
          <a:noFill/>
        </p:spPr>
        <p:txBody>
          <a:bodyPr wrap="square" rtlCol="0">
            <a:spAutoFit/>
          </a:bodyPr>
          <a:lstStyle/>
          <a:p>
            <a:r>
              <a:rPr lang="en-US" altLang="en-US" sz="2200" dirty="0">
                <a:latin typeface="Arial" charset="0"/>
              </a:rPr>
              <a:t>Preliminary result on group statistics suggest that the quality of life (QOL) of family caregivers of those opting for hired care for their member/s of the family with SMI is </a:t>
            </a:r>
            <a:r>
              <a:rPr lang="en-US" altLang="en-US" sz="2200" dirty="0" smtClean="0">
                <a:latin typeface="Arial" charset="0"/>
              </a:rPr>
              <a:t>4.36 (s=1.60). </a:t>
            </a:r>
            <a:r>
              <a:rPr lang="en-US" altLang="en-US" sz="2200" dirty="0">
                <a:latin typeface="Arial" charset="0"/>
              </a:rPr>
              <a:t>This indicates that they have ‘mixed feelings of satisfaction’. For those who opted for direct care, </a:t>
            </a:r>
            <a:r>
              <a:rPr lang="en-US" altLang="en-US" sz="2200" dirty="0" err="1">
                <a:latin typeface="Arial" charset="0"/>
              </a:rPr>
              <a:t>ie</a:t>
            </a:r>
            <a:r>
              <a:rPr lang="en-US" altLang="en-US" sz="2200" dirty="0">
                <a:latin typeface="Arial" charset="0"/>
              </a:rPr>
              <a:t>. they are the ones giving the care for their family members with SMI, their QOL indicator gives an average value of </a:t>
            </a:r>
            <a:r>
              <a:rPr lang="en-US" altLang="en-US" sz="2200" dirty="0" smtClean="0">
                <a:latin typeface="Arial" charset="0"/>
              </a:rPr>
              <a:t>3.64 (s=1.59), </a:t>
            </a:r>
            <a:r>
              <a:rPr lang="en-US" altLang="en-US" sz="2200" dirty="0">
                <a:latin typeface="Arial" charset="0"/>
              </a:rPr>
              <a:t>also interpreted as ‘mixed feelings of satisfaction’. </a:t>
            </a:r>
          </a:p>
          <a:p>
            <a:endParaRPr lang="en-PH" dirty="0"/>
          </a:p>
        </p:txBody>
      </p:sp>
      <p:cxnSp>
        <p:nvCxnSpPr>
          <p:cNvPr id="7" name="Straight Arrow Connector 6"/>
          <p:cNvCxnSpPr>
            <a:stCxn id="3" idx="0"/>
          </p:cNvCxnSpPr>
          <p:nvPr/>
        </p:nvCxnSpPr>
        <p:spPr>
          <a:xfrm flipV="1">
            <a:off x="5162069" y="3068052"/>
            <a:ext cx="3428478" cy="7579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639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134" y="210744"/>
            <a:ext cx="5664531" cy="501775"/>
          </a:xfrm>
        </p:spPr>
        <p:txBody>
          <a:bodyPr>
            <a:normAutofit fontScale="90000"/>
          </a:bodyPr>
          <a:lstStyle/>
          <a:p>
            <a:r>
              <a:rPr lang="en-US" sz="2000" dirty="0" smtClean="0">
                <a:latin typeface="Impact" panose="020B0806030902050204" pitchFamily="34" charset="0"/>
              </a:rPr>
              <a:t>Workshop 4: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866274"/>
            <a:ext cx="10633363" cy="5696348"/>
          </a:xfrm>
        </p:spPr>
        <p:txBody>
          <a:bodyPr>
            <a:normAutofit/>
          </a:bodyPr>
          <a:lstStyle/>
          <a:p>
            <a:pPr>
              <a:buNone/>
            </a:pPr>
            <a:r>
              <a:rPr lang="en-US" altLang="en-US" sz="2600" dirty="0" smtClean="0">
                <a:latin typeface="Tahoma" pitchFamily="34" charset="0"/>
                <a:ea typeface="Tahoma" pitchFamily="34" charset="0"/>
                <a:cs typeface="Tahoma" pitchFamily="34" charset="0"/>
              </a:rPr>
              <a:t>Output:</a:t>
            </a: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155" y="632408"/>
            <a:ext cx="8389938"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859255" y="3784767"/>
            <a:ext cx="3733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Tw Cen MT" pitchFamily="34" charset="0"/>
              </a:defRPr>
            </a:lvl1pPr>
            <a:lvl2pPr marL="742950" indent="-285750">
              <a:defRPr sz="2600">
                <a:solidFill>
                  <a:schemeClr val="tx1"/>
                </a:solidFill>
                <a:latin typeface="Tw Cen MT" pitchFamily="34" charset="0"/>
              </a:defRPr>
            </a:lvl2pPr>
            <a:lvl3pPr marL="1143000">
              <a:defRPr sz="2300">
                <a:solidFill>
                  <a:schemeClr val="tx1"/>
                </a:solidFill>
                <a:latin typeface="Tw Cen MT" pitchFamily="34" charset="0"/>
              </a:defRPr>
            </a:lvl3pPr>
            <a:lvl4pPr marL="1600200">
              <a:defRPr sz="2000">
                <a:solidFill>
                  <a:schemeClr val="tx1"/>
                </a:solidFill>
                <a:latin typeface="Tw Cen MT" pitchFamily="34" charset="0"/>
              </a:defRPr>
            </a:lvl4pPr>
            <a:lvl5pPr marL="2057400">
              <a:defRPr sz="2000">
                <a:solidFill>
                  <a:schemeClr val="tx1"/>
                </a:solidFill>
                <a:latin typeface="Tw Cen MT" pitchFamily="34" charset="0"/>
              </a:defRPr>
            </a:lvl5pPr>
            <a:lvl6pPr marL="2514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r>
              <a:rPr lang="en-US" altLang="en-US" sz="2000" dirty="0" err="1">
                <a:latin typeface="Arial" charset="0"/>
              </a:rPr>
              <a:t>Levene’s</a:t>
            </a:r>
            <a:r>
              <a:rPr lang="en-US" altLang="en-US" sz="2000" dirty="0">
                <a:latin typeface="Arial" charset="0"/>
              </a:rPr>
              <a:t> test tests the assumption of equality of the group variances. The </a:t>
            </a:r>
            <a:r>
              <a:rPr lang="en-US" altLang="en-US" sz="2000" i="1" dirty="0">
                <a:latin typeface="Arial" charset="0"/>
              </a:rPr>
              <a:t>p</a:t>
            </a:r>
            <a:r>
              <a:rPr lang="en-US" altLang="en-US" sz="2000" dirty="0">
                <a:latin typeface="Arial" charset="0"/>
              </a:rPr>
              <a:t>-value of 0.681 is not lesser than 0.05 and this indicates that the  assumption is not violated and we can proceed with the </a:t>
            </a:r>
            <a:r>
              <a:rPr lang="en-US" altLang="en-US" sz="2000" dirty="0" smtClean="0">
                <a:latin typeface="Arial" charset="0"/>
              </a:rPr>
              <a:t>t-test assuming equal variances.  </a:t>
            </a:r>
            <a:endParaRPr lang="en-US" altLang="en-US" sz="2000" dirty="0">
              <a:latin typeface="Arial" charset="0"/>
            </a:endParaRPr>
          </a:p>
        </p:txBody>
      </p:sp>
      <p:sp>
        <p:nvSpPr>
          <p:cNvPr id="11" name="Oval 10"/>
          <p:cNvSpPr/>
          <p:nvPr/>
        </p:nvSpPr>
        <p:spPr>
          <a:xfrm>
            <a:off x="5834564" y="2349834"/>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8" name="Straight Arrow Connector 7"/>
          <p:cNvCxnSpPr>
            <a:endCxn id="11" idx="3"/>
          </p:cNvCxnSpPr>
          <p:nvPr/>
        </p:nvCxnSpPr>
        <p:spPr>
          <a:xfrm flipV="1">
            <a:off x="2839453" y="2805119"/>
            <a:ext cx="3117863" cy="979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8"/>
          <p:cNvSpPr txBox="1">
            <a:spLocks noChangeArrowheads="1"/>
          </p:cNvSpPr>
          <p:nvPr/>
        </p:nvSpPr>
        <p:spPr bwMode="auto">
          <a:xfrm>
            <a:off x="5184858" y="3905083"/>
            <a:ext cx="60406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Tw Cen MT" pitchFamily="34" charset="0"/>
              </a:defRPr>
            </a:lvl1pPr>
            <a:lvl2pPr marL="742950" indent="-285750">
              <a:defRPr sz="2600">
                <a:solidFill>
                  <a:schemeClr val="tx1"/>
                </a:solidFill>
                <a:latin typeface="Tw Cen MT" pitchFamily="34" charset="0"/>
              </a:defRPr>
            </a:lvl2pPr>
            <a:lvl3pPr marL="1143000">
              <a:defRPr sz="2300">
                <a:solidFill>
                  <a:schemeClr val="tx1"/>
                </a:solidFill>
                <a:latin typeface="Tw Cen MT" pitchFamily="34" charset="0"/>
              </a:defRPr>
            </a:lvl3pPr>
            <a:lvl4pPr marL="1600200">
              <a:defRPr sz="2000">
                <a:solidFill>
                  <a:schemeClr val="tx1"/>
                </a:solidFill>
                <a:latin typeface="Tw Cen MT" pitchFamily="34" charset="0"/>
              </a:defRPr>
            </a:lvl4pPr>
            <a:lvl5pPr marL="2057400">
              <a:defRPr sz="2000">
                <a:solidFill>
                  <a:schemeClr val="tx1"/>
                </a:solidFill>
                <a:latin typeface="Tw Cen MT" pitchFamily="34" charset="0"/>
              </a:defRPr>
            </a:lvl5pPr>
            <a:lvl6pPr marL="2514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eaLnBrk="1" hangingPunct="1"/>
            <a:r>
              <a:rPr lang="en-US" altLang="en-US" sz="2000" dirty="0">
                <a:latin typeface="Arial" charset="0"/>
              </a:rPr>
              <a:t>The  resulting p-value of </a:t>
            </a:r>
            <a:r>
              <a:rPr lang="en-US" altLang="en-US" sz="2000" dirty="0" smtClean="0">
                <a:latin typeface="Arial" charset="0"/>
              </a:rPr>
              <a:t>0.274 </a:t>
            </a:r>
            <a:r>
              <a:rPr lang="en-US" altLang="en-US" sz="2000" dirty="0">
                <a:latin typeface="Arial" charset="0"/>
              </a:rPr>
              <a:t>indicates that for a two-tailed test, </a:t>
            </a:r>
            <a:r>
              <a:rPr lang="en-US" altLang="en-US" sz="2000" dirty="0" smtClean="0">
                <a:latin typeface="Arial" charset="0"/>
              </a:rPr>
              <a:t>there is no significant difference between the mean QOL of the families who opted for hired care and direct care. Hence, we fail to reject </a:t>
            </a:r>
            <a:r>
              <a:rPr lang="en-US" altLang="en-US" sz="2000" dirty="0">
                <a:latin typeface="Arial" charset="0"/>
              </a:rPr>
              <a:t>the null hypothesis (</a:t>
            </a:r>
            <a:r>
              <a:rPr lang="en-US" altLang="en-US" sz="2000" dirty="0" smtClean="0">
                <a:latin typeface="Arial" charset="0"/>
              </a:rPr>
              <a:t>t(26</a:t>
            </a:r>
            <a:r>
              <a:rPr lang="en-US" altLang="en-US" sz="2000" dirty="0">
                <a:latin typeface="Arial" charset="0"/>
              </a:rPr>
              <a:t>)=</a:t>
            </a:r>
            <a:r>
              <a:rPr lang="en-US" altLang="en-US" sz="2000" dirty="0" smtClean="0">
                <a:latin typeface="Arial" charset="0"/>
              </a:rPr>
              <a:t>1.118, </a:t>
            </a:r>
            <a:r>
              <a:rPr lang="en-US" altLang="en-US" sz="2000" i="1" dirty="0">
                <a:latin typeface="Arial" charset="0"/>
              </a:rPr>
              <a:t>p</a:t>
            </a:r>
            <a:r>
              <a:rPr lang="en-US" altLang="en-US" sz="2000" dirty="0">
                <a:latin typeface="Arial" charset="0"/>
              </a:rPr>
              <a:t>&gt;0.05). This suggests that the QOL of those opting for hired care for their family members with SMI is not that different from those opting for direct care. </a:t>
            </a:r>
          </a:p>
        </p:txBody>
      </p:sp>
      <p:cxnSp>
        <p:nvCxnSpPr>
          <p:cNvPr id="13" name="Straight Arrow Connector 12"/>
          <p:cNvCxnSpPr>
            <a:stCxn id="14" idx="0"/>
          </p:cNvCxnSpPr>
          <p:nvPr/>
        </p:nvCxnSpPr>
        <p:spPr>
          <a:xfrm flipV="1">
            <a:off x="8205161" y="2883234"/>
            <a:ext cx="842586" cy="10218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802354" y="2349834"/>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84706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07521" y="270121"/>
            <a:ext cx="9797143" cy="1760559"/>
          </a:xfrm>
        </p:spPr>
        <p:txBody>
          <a:bodyPr>
            <a:normAutofit/>
          </a:bodyPr>
          <a:lstStyle/>
          <a:p>
            <a:r>
              <a:rPr lang="en-US" dirty="0" smtClean="0">
                <a:latin typeface="Impact" panose="020B0806030902050204" pitchFamily="34" charset="0"/>
              </a:rPr>
              <a:t>Workshop 5: Deciding on which Statistical Test to Use (Chi-square Test)</a:t>
            </a:r>
            <a:endParaRPr lang="en-PH" dirty="0">
              <a:latin typeface="Impact" panose="020B0806030902050204" pitchFamily="34" charset="0"/>
            </a:endParaRPr>
          </a:p>
        </p:txBody>
      </p:sp>
      <p:sp>
        <p:nvSpPr>
          <p:cNvPr id="5" name="Content Placeholder 2"/>
          <p:cNvSpPr>
            <a:spLocks noGrp="1"/>
          </p:cNvSpPr>
          <p:nvPr>
            <p:ph idx="1"/>
          </p:nvPr>
        </p:nvSpPr>
        <p:spPr>
          <a:xfrm>
            <a:off x="802574" y="2137558"/>
            <a:ext cx="10633363" cy="4425064"/>
          </a:xfrm>
        </p:spPr>
        <p:txBody>
          <a:bodyPr>
            <a:normAutofit fontScale="92500" lnSpcReduction="10000"/>
          </a:bodyPr>
          <a:lstStyle/>
          <a:p>
            <a:pPr marL="0" indent="0">
              <a:buNone/>
            </a:pPr>
            <a:r>
              <a:rPr lang="en-US" altLang="en-US" sz="2600" dirty="0" smtClean="0">
                <a:latin typeface="Tahoma" pitchFamily="34" charset="0"/>
                <a:ea typeface="Tahoma" pitchFamily="34" charset="0"/>
                <a:cs typeface="Tahoma" pitchFamily="34" charset="0"/>
              </a:rPr>
              <a:t>Consider the data for nursing care SMI. Provide descriptive statistics and inferential statistics for the following research problems:</a:t>
            </a:r>
          </a:p>
          <a:p>
            <a:pPr marL="0" indent="0">
              <a:buNone/>
            </a:pPr>
            <a:endParaRPr lang="en-US" altLang="en-US" sz="2600" dirty="0" smtClean="0">
              <a:latin typeface="Tahoma" pitchFamily="34" charset="0"/>
              <a:ea typeface="Tahoma" pitchFamily="34" charset="0"/>
              <a:cs typeface="Tahoma" pitchFamily="34" charset="0"/>
            </a:endParaRPr>
          </a:p>
          <a:p>
            <a:pPr marL="0" indent="0">
              <a:buNone/>
            </a:pPr>
            <a:r>
              <a:rPr lang="en-US" altLang="en-US" sz="2600" dirty="0" smtClean="0">
                <a:latin typeface="Tahoma" pitchFamily="34" charset="0"/>
                <a:ea typeface="Tahoma" pitchFamily="34" charset="0"/>
                <a:cs typeface="Tahoma" pitchFamily="34" charset="0"/>
              </a:rPr>
              <a:t>2. 	</a:t>
            </a:r>
            <a:r>
              <a:rPr lang="en-US" altLang="en-US" sz="2600" dirty="0">
                <a:latin typeface="Tahoma" pitchFamily="34" charset="0"/>
                <a:ea typeface="Tahoma" pitchFamily="34" charset="0"/>
                <a:cs typeface="Tahoma" pitchFamily="34" charset="0"/>
              </a:rPr>
              <a:t>Do most of the hired care for the patients with SMI high school </a:t>
            </a:r>
            <a:r>
              <a:rPr lang="en-US" altLang="en-US" sz="2600" dirty="0" smtClean="0">
                <a:latin typeface="Tahoma" pitchFamily="34" charset="0"/>
                <a:ea typeface="Tahoma" pitchFamily="34" charset="0"/>
                <a:cs typeface="Tahoma" pitchFamily="34" charset="0"/>
              </a:rPr>
              <a:t>	graduates</a:t>
            </a:r>
            <a:r>
              <a:rPr lang="en-US" altLang="en-US" sz="2600" dirty="0">
                <a:latin typeface="Tahoma" pitchFamily="34" charset="0"/>
                <a:ea typeface="Tahoma" pitchFamily="34" charset="0"/>
                <a:cs typeface="Tahoma" pitchFamily="34" charset="0"/>
              </a:rPr>
              <a:t>? </a:t>
            </a:r>
          </a:p>
          <a:p>
            <a:pPr marL="0" indent="0">
              <a:buNone/>
            </a:pPr>
            <a:r>
              <a:rPr lang="en-US" altLang="en-US" sz="2600" dirty="0">
                <a:latin typeface="Tahoma" pitchFamily="34" charset="0"/>
                <a:ea typeface="Tahoma" pitchFamily="34" charset="0"/>
                <a:cs typeface="Tahoma" pitchFamily="34" charset="0"/>
              </a:rPr>
              <a:t>	2</a:t>
            </a:r>
            <a:r>
              <a:rPr lang="en-US" altLang="en-US" sz="2600" dirty="0" smtClean="0">
                <a:latin typeface="Tahoma" pitchFamily="34" charset="0"/>
                <a:ea typeface="Tahoma" pitchFamily="34" charset="0"/>
                <a:cs typeface="Tahoma" pitchFamily="34" charset="0"/>
              </a:rPr>
              <a:t>.1	Is there a significant relationship between the type of care 			provided for the family member </a:t>
            </a:r>
            <a:r>
              <a:rPr lang="en-US" altLang="en-US" sz="2600" dirty="0">
                <a:latin typeface="Tahoma" pitchFamily="34" charset="0"/>
                <a:ea typeface="Tahoma" pitchFamily="34" charset="0"/>
                <a:cs typeface="Tahoma" pitchFamily="34" charset="0"/>
              </a:rPr>
              <a:t>w</a:t>
            </a:r>
            <a:r>
              <a:rPr lang="en-US" altLang="en-US" sz="2600" dirty="0" smtClean="0">
                <a:latin typeface="Tahoma" pitchFamily="34" charset="0"/>
                <a:ea typeface="Tahoma" pitchFamily="34" charset="0"/>
                <a:cs typeface="Tahoma" pitchFamily="34" charset="0"/>
              </a:rPr>
              <a:t>ith SMI and the caregivers 			educational attainment?</a:t>
            </a: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spTree>
    <p:extLst>
      <p:ext uri="{BB962C8B-B14F-4D97-AF65-F5344CB8AC3E}">
        <p14:creationId xmlns:p14="http://schemas.microsoft.com/office/powerpoint/2010/main" val="412342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98621"/>
            <a:ext cx="10633363" cy="5564001"/>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2. For the questions “Do </a:t>
            </a:r>
            <a:r>
              <a:rPr lang="en-US" altLang="en-US" sz="2600" dirty="0">
                <a:latin typeface="Tahoma" pitchFamily="34" charset="0"/>
                <a:ea typeface="Tahoma" pitchFamily="34" charset="0"/>
                <a:cs typeface="Tahoma" pitchFamily="34" charset="0"/>
              </a:rPr>
              <a:t>most of the hired care for the patients with SMI high school </a:t>
            </a:r>
            <a:r>
              <a:rPr lang="en-US" altLang="en-US" sz="2600" dirty="0" smtClean="0">
                <a:latin typeface="Tahoma" pitchFamily="34" charset="0"/>
                <a:ea typeface="Tahoma" pitchFamily="34" charset="0"/>
                <a:cs typeface="Tahoma" pitchFamily="34" charset="0"/>
              </a:rPr>
              <a:t>graduates?”, we employ frequency counts and make a cross tabulation between the type of care given and the educational attainment of the caregiver. From the data view of the SPSS </a:t>
            </a:r>
            <a:r>
              <a:rPr lang="en-US" altLang="en-US" sz="2600" dirty="0">
                <a:latin typeface="Tahoma" pitchFamily="34" charset="0"/>
                <a:ea typeface="Tahoma" pitchFamily="34" charset="0"/>
                <a:cs typeface="Tahoma" pitchFamily="34" charset="0"/>
              </a:rPr>
              <a:t>data for nursing care </a:t>
            </a:r>
            <a:r>
              <a:rPr lang="en-US" altLang="en-US" sz="2600" dirty="0" smtClean="0">
                <a:latin typeface="Tahoma" pitchFamily="34" charset="0"/>
                <a:ea typeface="Tahoma" pitchFamily="34" charset="0"/>
                <a:cs typeface="Tahoma" pitchFamily="34" charset="0"/>
              </a:rPr>
              <a:t>SMI, click ANALYZE &gt; DESCRIPTIVE STATISTICS &gt; CROSSTABS </a:t>
            </a:r>
            <a:endParaRPr lang="en-US" altLang="en-US" sz="2600" dirty="0">
              <a:latin typeface="Tahoma" pitchFamily="34" charset="0"/>
              <a:ea typeface="Tahoma" pitchFamily="34" charset="0"/>
              <a:cs typeface="Tahoma" pitchFamily="34" charset="0"/>
            </a:endParaRPr>
          </a:p>
          <a:p>
            <a:pPr>
              <a:buNone/>
            </a:pP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416" y="3332747"/>
            <a:ext cx="4907955" cy="293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05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98621"/>
            <a:ext cx="10633363" cy="5564001"/>
          </a:xfrm>
        </p:spPr>
        <p:txBody>
          <a:bodyPr>
            <a:normAutofit/>
          </a:bodyPr>
          <a:lstStyle/>
          <a:p>
            <a:pPr>
              <a:buNone/>
            </a:pPr>
            <a:r>
              <a:rPr lang="en-US" altLang="en-US" sz="2600" dirty="0" smtClean="0">
                <a:latin typeface="Tahoma" pitchFamily="34" charset="0"/>
                <a:ea typeface="Tahoma" pitchFamily="34" charset="0"/>
                <a:cs typeface="Tahoma" pitchFamily="34" charset="0"/>
              </a:rPr>
              <a:t>Transfer to the Rows box the variable Education of Respondent and to the Columns box the variable Care Provided using the arrows. Click Display Clustered Bar Charts then click OK afterwards.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787" y="2290763"/>
            <a:ext cx="492442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939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998621"/>
            <a:ext cx="10633363" cy="601579"/>
          </a:xfrm>
        </p:spPr>
        <p:txBody>
          <a:bodyPr>
            <a:normAutofit/>
          </a:bodyPr>
          <a:lstStyle/>
          <a:p>
            <a:pPr>
              <a:buNone/>
            </a:pPr>
            <a:r>
              <a:rPr lang="en-US" altLang="en-US" dirty="0" smtClean="0">
                <a:latin typeface="Tahoma" pitchFamily="34" charset="0"/>
                <a:ea typeface="Tahoma" pitchFamily="34" charset="0"/>
                <a:cs typeface="Tahoma" pitchFamily="34" charset="0"/>
              </a:rPr>
              <a:t>Output: </a:t>
            </a: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46" y="1600200"/>
            <a:ext cx="56197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861" y="1459956"/>
            <a:ext cx="4924960" cy="413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7830" y="4493063"/>
            <a:ext cx="4967538" cy="1107996"/>
          </a:xfrm>
          <a:prstGeom prst="rect">
            <a:avLst/>
          </a:prstGeom>
          <a:noFill/>
        </p:spPr>
        <p:txBody>
          <a:bodyPr wrap="square" rtlCol="0">
            <a:spAutoFit/>
          </a:bodyPr>
          <a:lstStyle/>
          <a:p>
            <a:r>
              <a:rPr lang="en-US" sz="2200" dirty="0" smtClean="0">
                <a:latin typeface="Arial" pitchFamily="34" charset="0"/>
                <a:cs typeface="Arial" pitchFamily="34" charset="0"/>
              </a:rPr>
              <a:t>Results indicate that most hired care caregivers of the patients with SMI are high school graduates.</a:t>
            </a:r>
            <a:endParaRPr lang="en-PH" sz="2200" dirty="0">
              <a:latin typeface="Arial" pitchFamily="34" charset="0"/>
              <a:cs typeface="Arial" pitchFamily="34" charset="0"/>
            </a:endParaRPr>
          </a:p>
        </p:txBody>
      </p:sp>
    </p:spTree>
    <p:extLst>
      <p:ext uri="{BB962C8B-B14F-4D97-AF65-F5344CB8AC3E}">
        <p14:creationId xmlns:p14="http://schemas.microsoft.com/office/powerpoint/2010/main" val="37409677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233737"/>
            <a:ext cx="4070215" cy="5328885"/>
          </a:xfrm>
        </p:spPr>
        <p:txBody>
          <a:bodyPr>
            <a:normAutofit/>
          </a:bodyPr>
          <a:lstStyle/>
          <a:p>
            <a:pPr>
              <a:buNone/>
            </a:pPr>
            <a:r>
              <a:rPr lang="en-US" altLang="en-US" sz="2400" dirty="0" smtClean="0">
                <a:latin typeface="Tahoma" pitchFamily="34" charset="0"/>
                <a:ea typeface="Tahoma" pitchFamily="34" charset="0"/>
                <a:cs typeface="Tahoma" pitchFamily="34" charset="0"/>
              </a:rPr>
              <a:t>2.1 For the problem “</a:t>
            </a:r>
            <a:r>
              <a:rPr lang="en-US" altLang="en-US" sz="2400" dirty="0">
                <a:latin typeface="Tahoma" pitchFamily="34" charset="0"/>
                <a:ea typeface="Tahoma" pitchFamily="34" charset="0"/>
                <a:cs typeface="Tahoma" pitchFamily="34" charset="0"/>
              </a:rPr>
              <a:t>Is there a significant relationship between the type of care </a:t>
            </a:r>
            <a:r>
              <a:rPr lang="en-US" altLang="en-US" sz="2400" dirty="0" smtClean="0">
                <a:latin typeface="Tahoma" pitchFamily="34" charset="0"/>
                <a:ea typeface="Tahoma" pitchFamily="34" charset="0"/>
                <a:cs typeface="Tahoma" pitchFamily="34" charset="0"/>
              </a:rPr>
              <a:t>provided </a:t>
            </a:r>
            <a:r>
              <a:rPr lang="en-US" altLang="en-US" sz="2400" dirty="0">
                <a:latin typeface="Tahoma" pitchFamily="34" charset="0"/>
                <a:ea typeface="Tahoma" pitchFamily="34" charset="0"/>
                <a:cs typeface="Tahoma" pitchFamily="34" charset="0"/>
              </a:rPr>
              <a:t>for the family member with SMI and the caregivers </a:t>
            </a:r>
            <a:r>
              <a:rPr lang="en-US" altLang="en-US" sz="2400" dirty="0" smtClean="0">
                <a:latin typeface="Tahoma" pitchFamily="34" charset="0"/>
                <a:ea typeface="Tahoma" pitchFamily="34" charset="0"/>
                <a:cs typeface="Tahoma" pitchFamily="34" charset="0"/>
              </a:rPr>
              <a:t>educational </a:t>
            </a:r>
            <a:r>
              <a:rPr lang="en-US" altLang="en-US" sz="2400" dirty="0">
                <a:latin typeface="Tahoma" pitchFamily="34" charset="0"/>
                <a:ea typeface="Tahoma" pitchFamily="34" charset="0"/>
                <a:cs typeface="Tahoma" pitchFamily="34" charset="0"/>
              </a:rPr>
              <a:t>attainment</a:t>
            </a:r>
            <a:r>
              <a:rPr lang="en-US" altLang="en-US" sz="2400" dirty="0" smtClean="0">
                <a:latin typeface="Tahoma" pitchFamily="34" charset="0"/>
                <a:ea typeface="Tahoma" pitchFamily="34" charset="0"/>
                <a:cs typeface="Tahoma" pitchFamily="34" charset="0"/>
              </a:rPr>
              <a:t>?”, we follow the inferential statistics guide. Note that we are dealing with the relationship between two variables using frequency counts here as indicated by the previous table and bar graph. Hence, </a:t>
            </a:r>
            <a:r>
              <a:rPr lang="en-US" altLang="en-US" sz="2600" dirty="0" smtClean="0">
                <a:latin typeface="Tahoma" pitchFamily="34" charset="0"/>
                <a:ea typeface="Tahoma" pitchFamily="34" charset="0"/>
                <a:cs typeface="Tahoma" pitchFamily="34" charset="0"/>
              </a:rPr>
              <a:t>	</a:t>
            </a:r>
            <a:endParaRPr lang="en-PH"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253" y="1233737"/>
            <a:ext cx="6773690" cy="389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24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1010653" y="1070811"/>
            <a:ext cx="5414210" cy="5491811"/>
          </a:xfrm>
        </p:spPr>
        <p:txBody>
          <a:bodyPr>
            <a:normAutofit/>
          </a:bodyPr>
          <a:lstStyle/>
          <a:p>
            <a:pPr>
              <a:buNone/>
            </a:pPr>
            <a:r>
              <a:rPr lang="en-US" sz="2400" dirty="0" smtClean="0">
                <a:latin typeface="Tahoma" pitchFamily="34" charset="0"/>
                <a:ea typeface="Tahoma" pitchFamily="34" charset="0"/>
                <a:cs typeface="Tahoma" pitchFamily="34" charset="0"/>
              </a:rPr>
              <a:t>To conduct a two-sample Chi-square test, from the data view of the SPSS file, click ANALYZE &gt; DESCRIPTIVE &gt; CROSSTABS. Then t</a:t>
            </a:r>
            <a:r>
              <a:rPr lang="en-US" altLang="en-US" sz="2400" dirty="0" smtClean="0">
                <a:latin typeface="Tahoma" pitchFamily="34" charset="0"/>
                <a:ea typeface="Tahoma" pitchFamily="34" charset="0"/>
                <a:cs typeface="Tahoma" pitchFamily="34" charset="0"/>
              </a:rPr>
              <a:t>ransfer </a:t>
            </a:r>
            <a:r>
              <a:rPr lang="en-US" altLang="en-US" sz="2400" dirty="0">
                <a:latin typeface="Tahoma" pitchFamily="34" charset="0"/>
                <a:ea typeface="Tahoma" pitchFamily="34" charset="0"/>
                <a:cs typeface="Tahoma" pitchFamily="34" charset="0"/>
              </a:rPr>
              <a:t>to the Rows box the variable Education of Respondent and to the Columns box the variable Care Provided using the arrows. </a:t>
            </a:r>
            <a:r>
              <a:rPr lang="en-US" altLang="en-US" sz="2400" dirty="0" smtClean="0">
                <a:latin typeface="Tahoma" pitchFamily="34" charset="0"/>
                <a:ea typeface="Tahoma" pitchFamily="34" charset="0"/>
                <a:cs typeface="Tahoma" pitchFamily="34" charset="0"/>
              </a:rPr>
              <a:t>Note that this was the same procedure as before. Next click Statistics then check Chi-square. Click Continue and then click OK after. </a:t>
            </a:r>
            <a:endParaRPr lang="en-PH" sz="2400" dirty="0">
              <a:latin typeface="Tahoma" pitchFamily="34" charset="0"/>
              <a:ea typeface="Tahoma" pitchFamily="34" charset="0"/>
              <a:cs typeface="Tahoma"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215" y="1085349"/>
            <a:ext cx="492442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931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anose="020B0806030902050204" pitchFamily="34" charset="0"/>
              </a:rPr>
              <a:t>Parameter </a:t>
            </a:r>
            <a:r>
              <a:rPr lang="en-US" dirty="0" err="1" smtClean="0">
                <a:latin typeface="Impact" panose="020B0806030902050204" pitchFamily="34" charset="0"/>
              </a:rPr>
              <a:t>vs</a:t>
            </a:r>
            <a:r>
              <a:rPr lang="en-US" dirty="0" smtClean="0">
                <a:latin typeface="Impact" panose="020B0806030902050204" pitchFamily="34" charset="0"/>
              </a:rPr>
              <a:t> Statistic</a:t>
            </a:r>
            <a:endParaRPr lang="en-PH" dirty="0">
              <a:latin typeface="Impact" panose="020B0806030902050204" pitchFamily="34" charset="0"/>
            </a:endParaRPr>
          </a:p>
        </p:txBody>
      </p:sp>
      <p:sp>
        <p:nvSpPr>
          <p:cNvPr id="3" name="Content Placeholder 2"/>
          <p:cNvSpPr>
            <a:spLocks noGrp="1"/>
          </p:cNvSpPr>
          <p:nvPr>
            <p:ph idx="1"/>
          </p:nvPr>
        </p:nvSpPr>
        <p:spPr>
          <a:xfrm>
            <a:off x="826325" y="1825625"/>
            <a:ext cx="10515600" cy="3613274"/>
          </a:xfrm>
        </p:spPr>
        <p:txBody>
          <a:bodyPr>
            <a:normAutofit fontScale="62500" lnSpcReduction="20000"/>
          </a:bodyPr>
          <a:lstStyle/>
          <a:p>
            <a:pPr marL="0" indent="0">
              <a:buNone/>
            </a:pPr>
            <a:r>
              <a:rPr lang="en-US" altLang="en-US" sz="4500" dirty="0">
                <a:solidFill>
                  <a:srgbClr val="FF0000"/>
                </a:solidFill>
                <a:latin typeface="Tahoma" pitchFamily="34" charset="0"/>
                <a:ea typeface="Tahoma" pitchFamily="34" charset="0"/>
                <a:cs typeface="Tahoma" pitchFamily="34" charset="0"/>
              </a:rPr>
              <a:t>Parameter</a:t>
            </a:r>
            <a:r>
              <a:rPr lang="en-US" altLang="en-US" sz="4500" dirty="0">
                <a:latin typeface="Tahoma" pitchFamily="34" charset="0"/>
                <a:ea typeface="Tahoma" pitchFamily="34" charset="0"/>
                <a:cs typeface="Tahoma" pitchFamily="34" charset="0"/>
              </a:rPr>
              <a:t>		</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is </a:t>
            </a:r>
            <a:r>
              <a:rPr lang="en-US" altLang="en-US" sz="4500" dirty="0">
                <a:latin typeface="Tahoma" pitchFamily="34" charset="0"/>
                <a:ea typeface="Tahoma" pitchFamily="34" charset="0"/>
                <a:cs typeface="Tahoma" pitchFamily="34" charset="0"/>
              </a:rPr>
              <a:t>a numerical characteristic of the population</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a:t>
            </a:r>
            <a:r>
              <a:rPr lang="en-US" altLang="en-US" sz="4500" dirty="0">
                <a:latin typeface="Tahoma" pitchFamily="34" charset="0"/>
                <a:ea typeface="Tahoma" pitchFamily="34" charset="0"/>
                <a:cs typeface="Tahoma" pitchFamily="34" charset="0"/>
              </a:rPr>
              <a:t>example: population mean, population variance, </a:t>
            </a:r>
            <a:r>
              <a:rPr lang="en-US" altLang="en-US" sz="4500" dirty="0" smtClean="0">
                <a:latin typeface="Tahoma" pitchFamily="34" charset="0"/>
                <a:ea typeface="Tahoma" pitchFamily="34" charset="0"/>
                <a:cs typeface="Tahoma" pitchFamily="34" charset="0"/>
              </a:rPr>
              <a:t>population </a:t>
            </a:r>
            <a:r>
              <a:rPr lang="en-US" altLang="en-US" sz="4500" dirty="0">
                <a:latin typeface="Tahoma" pitchFamily="34" charset="0"/>
                <a:ea typeface="Tahoma" pitchFamily="34" charset="0"/>
                <a:cs typeface="Tahoma" pitchFamily="34" charset="0"/>
              </a:rPr>
              <a:t>proportion)</a:t>
            </a:r>
          </a:p>
          <a:p>
            <a:pPr>
              <a:buNone/>
            </a:pPr>
            <a:endParaRPr lang="en-US" altLang="en-US" sz="4500" dirty="0">
              <a:latin typeface="Tahoma" pitchFamily="34" charset="0"/>
              <a:ea typeface="Tahoma" pitchFamily="34" charset="0"/>
              <a:cs typeface="Tahoma" pitchFamily="34" charset="0"/>
            </a:endParaRPr>
          </a:p>
          <a:p>
            <a:pPr marL="0" indent="0">
              <a:buNone/>
            </a:pPr>
            <a:r>
              <a:rPr lang="en-US" altLang="en-US" sz="4500" dirty="0">
                <a:solidFill>
                  <a:srgbClr val="FF0000"/>
                </a:solidFill>
                <a:latin typeface="Tahoma" pitchFamily="34" charset="0"/>
                <a:ea typeface="Tahoma" pitchFamily="34" charset="0"/>
                <a:cs typeface="Tahoma" pitchFamily="34" charset="0"/>
              </a:rPr>
              <a:t>Statistic</a:t>
            </a:r>
            <a:r>
              <a:rPr lang="en-US" altLang="en-US" sz="4500" dirty="0">
                <a:latin typeface="Tahoma" pitchFamily="34" charset="0"/>
                <a:ea typeface="Tahoma" pitchFamily="34" charset="0"/>
                <a:cs typeface="Tahoma" pitchFamily="34" charset="0"/>
              </a:rPr>
              <a:t>		</a:t>
            </a:r>
          </a:p>
          <a:p>
            <a:pPr>
              <a:buNone/>
            </a:pPr>
            <a:r>
              <a:rPr lang="en-US" altLang="en-US" sz="4500" dirty="0">
                <a:latin typeface="Tahoma" pitchFamily="34" charset="0"/>
                <a:ea typeface="Tahoma" pitchFamily="34" charset="0"/>
                <a:cs typeface="Tahoma" pitchFamily="34" charset="0"/>
              </a:rPr>
              <a:t>	</a:t>
            </a:r>
            <a:r>
              <a:rPr lang="en-US" altLang="en-US" sz="4500" dirty="0" smtClean="0">
                <a:latin typeface="Tahoma" pitchFamily="34" charset="0"/>
                <a:ea typeface="Tahoma" pitchFamily="34" charset="0"/>
                <a:cs typeface="Tahoma" pitchFamily="34" charset="0"/>
              </a:rPr>
              <a:t>is </a:t>
            </a:r>
            <a:r>
              <a:rPr lang="en-US" altLang="en-US" sz="4500" dirty="0">
                <a:latin typeface="Tahoma" pitchFamily="34" charset="0"/>
                <a:ea typeface="Tahoma" pitchFamily="34" charset="0"/>
                <a:cs typeface="Tahoma" pitchFamily="34" charset="0"/>
              </a:rPr>
              <a:t>a numerical characteristic of the </a:t>
            </a:r>
            <a:r>
              <a:rPr lang="en-US" altLang="en-US" sz="4500" dirty="0" smtClean="0">
                <a:latin typeface="Tahoma" pitchFamily="34" charset="0"/>
                <a:ea typeface="Tahoma" pitchFamily="34" charset="0"/>
                <a:cs typeface="Tahoma" pitchFamily="34" charset="0"/>
              </a:rPr>
              <a:t>sample (</a:t>
            </a:r>
            <a:r>
              <a:rPr lang="en-US" altLang="en-US" sz="4500" dirty="0">
                <a:latin typeface="Tahoma" pitchFamily="34" charset="0"/>
                <a:ea typeface="Tahoma" pitchFamily="34" charset="0"/>
                <a:cs typeface="Tahoma" pitchFamily="34" charset="0"/>
              </a:rPr>
              <a:t>example: sample mean, sample </a:t>
            </a:r>
            <a:r>
              <a:rPr lang="en-US" altLang="en-US" sz="4500" dirty="0" smtClean="0">
                <a:latin typeface="Tahoma" pitchFamily="34" charset="0"/>
                <a:ea typeface="Tahoma" pitchFamily="34" charset="0"/>
                <a:cs typeface="Tahoma" pitchFamily="34" charset="0"/>
              </a:rPr>
              <a:t>standard </a:t>
            </a:r>
            <a:r>
              <a:rPr lang="en-US" altLang="en-US" sz="4500" dirty="0">
                <a:latin typeface="Tahoma" pitchFamily="34" charset="0"/>
                <a:ea typeface="Tahoma" pitchFamily="34" charset="0"/>
                <a:cs typeface="Tahoma" pitchFamily="34" charset="0"/>
              </a:rPr>
              <a:t>deviation, </a:t>
            </a:r>
            <a:r>
              <a:rPr lang="en-US" altLang="en-US" sz="4500" dirty="0" smtClean="0">
                <a:latin typeface="Tahoma" pitchFamily="34" charset="0"/>
                <a:ea typeface="Tahoma" pitchFamily="34" charset="0"/>
                <a:cs typeface="Tahoma" pitchFamily="34" charset="0"/>
              </a:rPr>
              <a:t>sample </a:t>
            </a:r>
            <a:r>
              <a:rPr lang="en-US" altLang="en-US" sz="4500" dirty="0">
                <a:latin typeface="Tahoma" pitchFamily="34" charset="0"/>
                <a:ea typeface="Tahoma" pitchFamily="34" charset="0"/>
                <a:cs typeface="Tahoma" pitchFamily="34" charset="0"/>
              </a:rPr>
              <a:t>variance)</a:t>
            </a: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spTree>
    <p:extLst>
      <p:ext uri="{BB962C8B-B14F-4D97-AF65-F5344CB8AC3E}">
        <p14:creationId xmlns:p14="http://schemas.microsoft.com/office/powerpoint/2010/main" val="2868475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86417" y="246059"/>
            <a:ext cx="6014384" cy="439742"/>
          </a:xfrm>
        </p:spPr>
        <p:txBody>
          <a:bodyPr>
            <a:normAutofit/>
          </a:bodyPr>
          <a:lstStyle/>
          <a:p>
            <a:r>
              <a:rPr lang="en-US" sz="2000" dirty="0" smtClean="0">
                <a:latin typeface="Impact" panose="020B0806030902050204" pitchFamily="34" charset="0"/>
              </a:rPr>
              <a:t>Workshop 5: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1010653" y="1070811"/>
            <a:ext cx="10611852" cy="5491811"/>
          </a:xfrm>
        </p:spPr>
        <p:txBody>
          <a:bodyPr>
            <a:normAutofit/>
          </a:bodyPr>
          <a:lstStyle/>
          <a:p>
            <a:pPr>
              <a:buNone/>
            </a:pPr>
            <a:r>
              <a:rPr lang="en-US" sz="2400" dirty="0" smtClean="0">
                <a:latin typeface="Tahoma" pitchFamily="34" charset="0"/>
                <a:ea typeface="Tahoma" pitchFamily="34" charset="0"/>
                <a:cs typeface="Tahoma" pitchFamily="34" charset="0"/>
              </a:rPr>
              <a:t>Output: </a:t>
            </a:r>
            <a:endParaRPr lang="en-PH" sz="2400" dirty="0">
              <a:latin typeface="Tahoma" pitchFamily="34" charset="0"/>
              <a:ea typeface="Tahoma" pitchFamily="34" charset="0"/>
              <a:cs typeface="Tahoma"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058" y="1560345"/>
            <a:ext cx="7051258" cy="3103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79694" y="4788569"/>
            <a:ext cx="5438273" cy="1631216"/>
          </a:xfrm>
          <a:prstGeom prst="rect">
            <a:avLst/>
          </a:prstGeom>
          <a:noFill/>
        </p:spPr>
        <p:txBody>
          <a:bodyPr wrap="square" rtlCol="0">
            <a:spAutoFit/>
          </a:bodyPr>
          <a:lstStyle/>
          <a:p>
            <a:r>
              <a:rPr lang="en-US" sz="2000" dirty="0" smtClean="0">
                <a:latin typeface="Arial" pitchFamily="34" charset="0"/>
                <a:cs typeface="Arial" pitchFamily="34" charset="0"/>
              </a:rPr>
              <a:t>Results indicate that for a two-tailed test, there is no significant relationship with the type of care given to the patient with SMI and the educational qualification of the caregiver </a:t>
            </a:r>
            <a:r>
              <a:rPr lang="en-US" sz="2000" dirty="0" smtClean="0"/>
              <a:t>(</a:t>
            </a:r>
            <a:r>
              <a:rPr lang="el-GR" altLang="en-US" sz="2000" dirty="0">
                <a:latin typeface="Times New Roman" pitchFamily="18" charset="0"/>
                <a:cs typeface="Times New Roman" pitchFamily="18" charset="0"/>
              </a:rPr>
              <a:t>χ</a:t>
            </a:r>
            <a:r>
              <a:rPr lang="en-PH" altLang="en-US" sz="2000" baseline="30000" dirty="0">
                <a:latin typeface="Times New Roman" pitchFamily="18" charset="0"/>
                <a:cs typeface="Times New Roman" pitchFamily="18" charset="0"/>
              </a:rPr>
              <a:t>2</a:t>
            </a:r>
            <a:r>
              <a:rPr lang="en-US" altLang="en-US" sz="2000" dirty="0">
                <a:latin typeface="Arial" charset="0"/>
              </a:rPr>
              <a:t> </a:t>
            </a:r>
            <a:r>
              <a:rPr lang="en-US" altLang="en-US" sz="2000" dirty="0" smtClean="0">
                <a:latin typeface="Arial" charset="0"/>
              </a:rPr>
              <a:t>(1)=1.619, </a:t>
            </a:r>
            <a:r>
              <a:rPr lang="en-US" altLang="en-US" sz="2000" i="1" dirty="0" smtClean="0">
                <a:latin typeface="Arial" charset="0"/>
              </a:rPr>
              <a:t>p</a:t>
            </a:r>
            <a:r>
              <a:rPr lang="en-US" altLang="en-US" sz="2000" dirty="0" smtClean="0">
                <a:latin typeface="Arial" charset="0"/>
              </a:rPr>
              <a:t>&gt;0.05). </a:t>
            </a:r>
            <a:endParaRPr lang="en-PH" sz="2000" dirty="0"/>
          </a:p>
        </p:txBody>
      </p:sp>
      <p:sp>
        <p:nvSpPr>
          <p:cNvPr id="3" name="Oval 2"/>
          <p:cNvSpPr/>
          <p:nvPr/>
        </p:nvSpPr>
        <p:spPr>
          <a:xfrm>
            <a:off x="4884821" y="2442411"/>
            <a:ext cx="962526" cy="360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7" name="Straight Arrow Connector 6"/>
          <p:cNvCxnSpPr/>
          <p:nvPr/>
        </p:nvCxnSpPr>
        <p:spPr>
          <a:xfrm flipH="1" flipV="1">
            <a:off x="5666874" y="2803358"/>
            <a:ext cx="890337" cy="1985211"/>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702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07521" y="270121"/>
            <a:ext cx="9797143" cy="1760559"/>
          </a:xfrm>
        </p:spPr>
        <p:txBody>
          <a:bodyPr>
            <a:normAutofit/>
          </a:bodyPr>
          <a:lstStyle/>
          <a:p>
            <a:r>
              <a:rPr lang="en-US" dirty="0" smtClean="0">
                <a:latin typeface="Impact" panose="020B0806030902050204" pitchFamily="34" charset="0"/>
              </a:rPr>
              <a:t>Workshop 6: Deciding on which Statistical Test to Use (Correlation)</a:t>
            </a:r>
            <a:endParaRPr lang="en-PH" dirty="0">
              <a:latin typeface="Impact" panose="020B0806030902050204" pitchFamily="34" charset="0"/>
            </a:endParaRPr>
          </a:p>
        </p:txBody>
      </p:sp>
      <p:sp>
        <p:nvSpPr>
          <p:cNvPr id="5" name="Content Placeholder 2"/>
          <p:cNvSpPr>
            <a:spLocks noGrp="1"/>
          </p:cNvSpPr>
          <p:nvPr>
            <p:ph idx="1"/>
          </p:nvPr>
        </p:nvSpPr>
        <p:spPr>
          <a:xfrm>
            <a:off x="802574" y="2137558"/>
            <a:ext cx="10633363" cy="4425064"/>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Consider the data for nursing care SMI. Provide descriptive statistics and inferential statistics for the following research problems:</a:t>
            </a:r>
          </a:p>
          <a:p>
            <a:pPr marL="0" indent="0">
              <a:buNone/>
            </a:pPr>
            <a:endParaRPr lang="en-US" altLang="en-US" sz="2600" dirty="0">
              <a:latin typeface="Tahoma" pitchFamily="34" charset="0"/>
              <a:ea typeface="Tahoma" pitchFamily="34" charset="0"/>
              <a:cs typeface="Tahoma" pitchFamily="34" charset="0"/>
            </a:endParaRPr>
          </a:p>
          <a:p>
            <a:pPr marL="514350" indent="-514350">
              <a:buAutoNum type="arabicPeriod" startAt="3"/>
            </a:pPr>
            <a:r>
              <a:rPr lang="en-US" altLang="en-US" sz="2600" dirty="0" smtClean="0">
                <a:latin typeface="Tahoma" pitchFamily="34" charset="0"/>
                <a:ea typeface="Tahoma" pitchFamily="34" charset="0"/>
                <a:cs typeface="Tahoma" pitchFamily="34" charset="0"/>
              </a:rPr>
              <a:t>What is the average QOL of families with SMI? What is the mean resilience of the families with family members with SMI? </a:t>
            </a:r>
          </a:p>
          <a:p>
            <a:pPr marL="0" indent="0">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3.1 	Is there a significant relationship between the level of 			resilience and the QOL of the families with family members 		with SMI?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spTree>
    <p:extLst>
      <p:ext uri="{BB962C8B-B14F-4D97-AF65-F5344CB8AC3E}">
        <p14:creationId xmlns:p14="http://schemas.microsoft.com/office/powerpoint/2010/main" val="9891055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034716"/>
            <a:ext cx="10633363" cy="5527906"/>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3. For the mean QOL and mean resilience of the families with SMI, we click ANALYZE &gt; DESCRIPTIVE STATISTICS &gt; DESCRIPTIVES. Then we transfer the variables Quality of life and Resilience to the Variable(s) box using the arrow and then click OPTIONS afterwards.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044" y="2791327"/>
            <a:ext cx="5462500" cy="341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0097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034716"/>
            <a:ext cx="10633363" cy="5527906"/>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Check the Mean, Standard deviation, and Standard error of the mean then click Continue. Click OK.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293" y="2097003"/>
            <a:ext cx="4881164" cy="420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9659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034716"/>
            <a:ext cx="10633363" cy="5527906"/>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Output: </a:t>
            </a:r>
          </a:p>
          <a:p>
            <a:pPr marL="0" indent="0">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171" y="1568115"/>
            <a:ext cx="6389323" cy="219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34716" y="4367463"/>
            <a:ext cx="5594684" cy="1631216"/>
          </a:xfrm>
          <a:prstGeom prst="rect">
            <a:avLst/>
          </a:prstGeom>
          <a:noFill/>
        </p:spPr>
        <p:txBody>
          <a:bodyPr wrap="square" rtlCol="0">
            <a:spAutoFit/>
          </a:bodyPr>
          <a:lstStyle/>
          <a:p>
            <a:r>
              <a:rPr lang="en-US" sz="2000" dirty="0" smtClean="0">
                <a:latin typeface="Arial" pitchFamily="34" charset="0"/>
                <a:cs typeface="Arial" pitchFamily="34" charset="0"/>
              </a:rPr>
              <a:t>The overall QOL mean value is 3.87 (s=1.60) indicating that most of those with family members with SMI had a “mixed feelings of satisfaction”. On the other hand, the families have a resilience level of 4.86 (s=1.04). </a:t>
            </a:r>
            <a:endParaRPr lang="en-PH" sz="2000" dirty="0">
              <a:latin typeface="Arial" pitchFamily="34" charset="0"/>
              <a:cs typeface="Arial" pitchFamily="34" charset="0"/>
            </a:endParaRPr>
          </a:p>
        </p:txBody>
      </p:sp>
      <p:sp>
        <p:nvSpPr>
          <p:cNvPr id="3" name="Oval 2"/>
          <p:cNvSpPr/>
          <p:nvPr/>
        </p:nvSpPr>
        <p:spPr>
          <a:xfrm>
            <a:off x="5723800" y="2681036"/>
            <a:ext cx="905600" cy="928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Oval 8"/>
          <p:cNvSpPr/>
          <p:nvPr/>
        </p:nvSpPr>
        <p:spPr>
          <a:xfrm>
            <a:off x="7748337" y="2645944"/>
            <a:ext cx="1182157" cy="928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7" name="Straight Arrow Connector 6"/>
          <p:cNvCxnSpPr>
            <a:endCxn id="3" idx="3"/>
          </p:cNvCxnSpPr>
          <p:nvPr/>
        </p:nvCxnSpPr>
        <p:spPr>
          <a:xfrm flipV="1">
            <a:off x="4078705" y="3473507"/>
            <a:ext cx="1777717" cy="8939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78705" y="3356811"/>
            <a:ext cx="3669632" cy="1010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8857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286628"/>
            <a:ext cx="4130373" cy="5275994"/>
          </a:xfrm>
        </p:spPr>
        <p:txBody>
          <a:bodyPr>
            <a:normAutofit lnSpcReduction="10000"/>
          </a:bodyPr>
          <a:lstStyle/>
          <a:p>
            <a:pPr marL="0" indent="0">
              <a:buNone/>
            </a:pPr>
            <a:r>
              <a:rPr lang="en-US" altLang="en-US" sz="2600" dirty="0" smtClean="0">
                <a:latin typeface="Tahoma" pitchFamily="34" charset="0"/>
                <a:ea typeface="Tahoma" pitchFamily="34" charset="0"/>
                <a:cs typeface="Tahoma" pitchFamily="34" charset="0"/>
              </a:rPr>
              <a:t>3.1 For the research problem, “</a:t>
            </a:r>
            <a:r>
              <a:rPr lang="en-US" altLang="en-US" sz="2600" dirty="0">
                <a:latin typeface="Tahoma" pitchFamily="34" charset="0"/>
                <a:ea typeface="Tahoma" pitchFamily="34" charset="0"/>
                <a:cs typeface="Tahoma" pitchFamily="34" charset="0"/>
              </a:rPr>
              <a:t>Is there a significant relationship between the level of </a:t>
            </a:r>
            <a:r>
              <a:rPr lang="en-US" altLang="en-US" sz="2600" dirty="0" smtClean="0">
                <a:latin typeface="Tahoma" pitchFamily="34" charset="0"/>
                <a:ea typeface="Tahoma" pitchFamily="34" charset="0"/>
                <a:cs typeface="Tahoma" pitchFamily="34" charset="0"/>
              </a:rPr>
              <a:t>resilience </a:t>
            </a:r>
            <a:r>
              <a:rPr lang="en-US" altLang="en-US" sz="2600" dirty="0">
                <a:latin typeface="Tahoma" pitchFamily="34" charset="0"/>
                <a:ea typeface="Tahoma" pitchFamily="34" charset="0"/>
                <a:cs typeface="Tahoma" pitchFamily="34" charset="0"/>
              </a:rPr>
              <a:t>and the QOL of the families with family members </a:t>
            </a:r>
            <a:r>
              <a:rPr lang="en-US" altLang="en-US" sz="2600" dirty="0" smtClean="0">
                <a:latin typeface="Tahoma" pitchFamily="34" charset="0"/>
                <a:ea typeface="Tahoma" pitchFamily="34" charset="0"/>
                <a:cs typeface="Tahoma" pitchFamily="34" charset="0"/>
              </a:rPr>
              <a:t>with </a:t>
            </a:r>
            <a:r>
              <a:rPr lang="en-US" altLang="en-US" sz="2600" dirty="0">
                <a:latin typeface="Tahoma" pitchFamily="34" charset="0"/>
                <a:ea typeface="Tahoma" pitchFamily="34" charset="0"/>
                <a:cs typeface="Tahoma" pitchFamily="34" charset="0"/>
              </a:rPr>
              <a:t>SMI</a:t>
            </a:r>
            <a:r>
              <a:rPr lang="en-US" altLang="en-US" sz="2600" dirty="0" smtClean="0">
                <a:latin typeface="Tahoma" pitchFamily="34" charset="0"/>
                <a:ea typeface="Tahoma" pitchFamily="34" charset="0"/>
                <a:cs typeface="Tahoma" pitchFamily="34" charset="0"/>
              </a:rPr>
              <a:t>?”, we are looking for relationship between two numerical variables. We use the inferential statistics guide as follows:  </a:t>
            </a:r>
            <a:endParaRPr lang="en-US" altLang="en-US" sz="2600" dirty="0">
              <a:latin typeface="Tahoma" pitchFamily="34" charset="0"/>
              <a:ea typeface="Tahoma" pitchFamily="34" charset="0"/>
              <a:cs typeface="Tahoma" pitchFamily="34" charset="0"/>
            </a:endParaRPr>
          </a:p>
          <a:p>
            <a:pPr marL="0" indent="0">
              <a:buNone/>
            </a:pPr>
            <a:endParaRPr lang="en-US" altLang="en-US" sz="2600" dirty="0" smtClean="0">
              <a:latin typeface="Tahoma" pitchFamily="34" charset="0"/>
              <a:ea typeface="Tahoma" pitchFamily="34" charset="0"/>
              <a:cs typeface="Tahoma" pitchFamily="34" charset="0"/>
            </a:endParaRPr>
          </a:p>
          <a:p>
            <a:pPr marL="0" indent="0">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140" y="1286628"/>
            <a:ext cx="6500960" cy="386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84687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260" y="767766"/>
            <a:ext cx="6269455" cy="570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784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034716"/>
            <a:ext cx="10633363" cy="5527906"/>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To perform a Pearson correlation, from the SPSS data editor of the data, we click ANALYZE &gt; CORRELATE &gt; BIVARIATE.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383" y="2271962"/>
            <a:ext cx="5569415" cy="359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133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129964"/>
            <a:ext cx="5165089" cy="5432658"/>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Transfer the variables Quality of life and Resilience unto the Variable(s) box using the arrow. Make sure that the Pearson is checked. Here we are to perform a two-tailed test since there is no indication in the problem whether the relationship is positive or negative. Click OK afterwards.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673" y="1129964"/>
            <a:ext cx="5399422" cy="472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5267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30007" y="185901"/>
            <a:ext cx="5918132" cy="740532"/>
          </a:xfrm>
        </p:spPr>
        <p:txBody>
          <a:bodyPr>
            <a:normAutofit/>
          </a:bodyPr>
          <a:lstStyle/>
          <a:p>
            <a:r>
              <a:rPr lang="en-US" sz="2000" dirty="0" smtClean="0">
                <a:latin typeface="Impact" panose="020B0806030902050204" pitchFamily="34" charset="0"/>
              </a:rPr>
              <a:t>Workshop 6: Deciding on which Statistical Test to Use</a:t>
            </a:r>
            <a:endParaRPr lang="en-PH" sz="2000" dirty="0">
              <a:latin typeface="Impact" panose="020B0806030902050204" pitchFamily="34" charset="0"/>
            </a:endParaRPr>
          </a:p>
        </p:txBody>
      </p:sp>
      <p:sp>
        <p:nvSpPr>
          <p:cNvPr id="5" name="Content Placeholder 2"/>
          <p:cNvSpPr>
            <a:spLocks noGrp="1"/>
          </p:cNvSpPr>
          <p:nvPr>
            <p:ph idx="1"/>
          </p:nvPr>
        </p:nvSpPr>
        <p:spPr>
          <a:xfrm>
            <a:off x="802574" y="1129964"/>
            <a:ext cx="10519142" cy="5432658"/>
          </a:xfrm>
        </p:spPr>
        <p:txBody>
          <a:bodyPr>
            <a:normAutofit/>
          </a:bodyPr>
          <a:lstStyle/>
          <a:p>
            <a:pPr marL="0" indent="0">
              <a:buNone/>
            </a:pPr>
            <a:r>
              <a:rPr lang="en-US" altLang="en-US" sz="2600" dirty="0" smtClean="0">
                <a:latin typeface="Tahoma" pitchFamily="34" charset="0"/>
                <a:ea typeface="Tahoma" pitchFamily="34" charset="0"/>
                <a:cs typeface="Tahoma" pitchFamily="34" charset="0"/>
              </a:rPr>
              <a:t>Output: </a:t>
            </a:r>
            <a:endParaRPr lang="en-US" altLang="en-US" sz="2600" dirty="0">
              <a:latin typeface="Tahoma" pitchFamily="34" charset="0"/>
              <a:ea typeface="Tahoma" pitchFamily="34" charset="0"/>
              <a:cs typeface="Tahoma" pitchFamily="34" charset="0"/>
            </a:endParaRPr>
          </a:p>
          <a:p>
            <a:pPr>
              <a:buNone/>
            </a:pPr>
            <a:endParaRPr lang="en-US" altLang="en-US" sz="2600" dirty="0" smtClean="0">
              <a:latin typeface="Tahoma" pitchFamily="34" charset="0"/>
              <a:ea typeface="Tahoma" pitchFamily="34" charset="0"/>
              <a:cs typeface="Tahoma" pitchFamily="34" charset="0"/>
            </a:endParaRPr>
          </a:p>
          <a:p>
            <a:pPr>
              <a:buNone/>
            </a:pPr>
            <a:r>
              <a:rPr lang="en-US" altLang="en-US" sz="2600" dirty="0">
                <a:latin typeface="Tahoma" pitchFamily="34" charset="0"/>
                <a:ea typeface="Tahoma" pitchFamily="34" charset="0"/>
                <a:cs typeface="Tahoma" pitchFamily="34" charset="0"/>
              </a:rPr>
              <a:t>	</a:t>
            </a:r>
            <a:r>
              <a:rPr lang="en-US" altLang="en-US" sz="2600" dirty="0" smtClean="0">
                <a:latin typeface="Tahoma" pitchFamily="34" charset="0"/>
                <a:ea typeface="Tahoma" pitchFamily="34" charset="0"/>
                <a:cs typeface="Tahoma" pitchFamily="34" charset="0"/>
              </a:rPr>
              <a:t>				</a:t>
            </a:r>
            <a:endParaRPr lang="en-PH"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953" y="1478379"/>
            <a:ext cx="5886700" cy="30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94874" y="5041232"/>
            <a:ext cx="7014410" cy="1323439"/>
          </a:xfrm>
          <a:prstGeom prst="rect">
            <a:avLst/>
          </a:prstGeom>
          <a:noFill/>
        </p:spPr>
        <p:txBody>
          <a:bodyPr wrap="square" rtlCol="0">
            <a:spAutoFit/>
          </a:bodyPr>
          <a:lstStyle/>
          <a:p>
            <a:r>
              <a:rPr lang="en-US" sz="2000" dirty="0" smtClean="0">
                <a:latin typeface="Arial" pitchFamily="34" charset="0"/>
                <a:cs typeface="Arial" pitchFamily="34" charset="0"/>
              </a:rPr>
              <a:t>Results indicate that there is a moderately positive correlation between the family’s resilience and the QOL that they have. Also, results indicate that this correlation is significant at the 0.05 level (</a:t>
            </a:r>
            <a:r>
              <a:rPr lang="en-US" sz="2000" i="1" dirty="0" smtClean="0">
                <a:latin typeface="Arial" pitchFamily="34" charset="0"/>
                <a:cs typeface="Arial" pitchFamily="34" charset="0"/>
              </a:rPr>
              <a:t>r</a:t>
            </a:r>
            <a:r>
              <a:rPr lang="en-US" sz="2000" dirty="0" smtClean="0">
                <a:latin typeface="Arial" pitchFamily="34" charset="0"/>
                <a:cs typeface="Arial" pitchFamily="34" charset="0"/>
              </a:rPr>
              <a:t>=.469, </a:t>
            </a:r>
            <a:r>
              <a:rPr lang="en-US" sz="2000" i="1" dirty="0" smtClean="0">
                <a:latin typeface="Arial" pitchFamily="34" charset="0"/>
                <a:cs typeface="Arial" pitchFamily="34" charset="0"/>
              </a:rPr>
              <a:t>p</a:t>
            </a:r>
            <a:r>
              <a:rPr lang="en-US" sz="2000" dirty="0" smtClean="0">
                <a:latin typeface="Arial" pitchFamily="34" charset="0"/>
                <a:cs typeface="Arial" pitchFamily="34" charset="0"/>
              </a:rPr>
              <a:t>&lt;0.05). </a:t>
            </a:r>
            <a:endParaRPr lang="en-PH" sz="2000" dirty="0">
              <a:latin typeface="Arial" pitchFamily="34" charset="0"/>
              <a:cs typeface="Arial" pitchFamily="34" charset="0"/>
            </a:endParaRPr>
          </a:p>
        </p:txBody>
      </p:sp>
      <p:sp>
        <p:nvSpPr>
          <p:cNvPr id="3" name="Oval 2"/>
          <p:cNvSpPr/>
          <p:nvPr/>
        </p:nvSpPr>
        <p:spPr>
          <a:xfrm>
            <a:off x="8109284" y="2707105"/>
            <a:ext cx="902369" cy="5414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cxnSp>
        <p:nvCxnSpPr>
          <p:cNvPr id="7" name="Straight Arrow Connector 6"/>
          <p:cNvCxnSpPr/>
          <p:nvPr/>
        </p:nvCxnSpPr>
        <p:spPr>
          <a:xfrm flipV="1">
            <a:off x="5041232" y="3248526"/>
            <a:ext cx="3260557" cy="1876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4175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anose="020B0806030902050204" pitchFamily="34" charset="0"/>
              </a:rPr>
              <a:t>Probability Theory and Test Statistics</a:t>
            </a:r>
            <a:endParaRPr lang="en-PH" dirty="0">
              <a:latin typeface="Impact" panose="020B0806030902050204" pitchFamily="34" charset="0"/>
            </a:endParaRPr>
          </a:p>
        </p:txBody>
      </p:sp>
      <p:sp>
        <p:nvSpPr>
          <p:cNvPr id="3" name="Content Placeholder 2"/>
          <p:cNvSpPr>
            <a:spLocks noGrp="1"/>
          </p:cNvSpPr>
          <p:nvPr>
            <p:ph idx="1"/>
          </p:nvPr>
        </p:nvSpPr>
        <p:spPr>
          <a:xfrm>
            <a:off x="826325" y="1825625"/>
            <a:ext cx="8673935" cy="4064536"/>
          </a:xfrm>
        </p:spPr>
        <p:txBody>
          <a:bodyPr>
            <a:normAutofit lnSpcReduction="10000"/>
          </a:bodyPr>
          <a:lstStyle/>
          <a:p>
            <a:pPr>
              <a:defRPr/>
            </a:pPr>
            <a:r>
              <a:rPr lang="en-PH" sz="3200" dirty="0">
                <a:latin typeface="Tahoma" pitchFamily="34" charset="0"/>
                <a:ea typeface="Tahoma" pitchFamily="34" charset="0"/>
                <a:cs typeface="Tahoma" pitchFamily="34" charset="0"/>
              </a:rPr>
              <a:t>Probability Theory allows us to calculate exact probability where chance is the real reason for the outcome/relationship.</a:t>
            </a:r>
          </a:p>
          <a:p>
            <a:pPr marL="0" indent="0">
              <a:buFont typeface="Wingdings" pitchFamily="2" charset="2"/>
              <a:buNone/>
              <a:defRPr/>
            </a:pPr>
            <a:endParaRPr lang="en-PH" sz="4000" dirty="0">
              <a:latin typeface="Tahoma" pitchFamily="34" charset="0"/>
              <a:ea typeface="Tahoma" pitchFamily="34" charset="0"/>
              <a:cs typeface="Tahoma" pitchFamily="34" charset="0"/>
            </a:endParaRPr>
          </a:p>
          <a:p>
            <a:pPr marL="0" indent="0">
              <a:buFont typeface="Wingdings" pitchFamily="2" charset="2"/>
              <a:buNone/>
              <a:defRPr/>
            </a:pPr>
            <a:r>
              <a:rPr lang="en-PH" sz="2600" dirty="0" err="1">
                <a:latin typeface="Tahoma" pitchFamily="34" charset="0"/>
                <a:ea typeface="Tahoma" pitchFamily="34" charset="0"/>
                <a:cs typeface="Tahoma" pitchFamily="34" charset="0"/>
              </a:rPr>
              <a:t>Eg</a:t>
            </a:r>
            <a:r>
              <a:rPr lang="en-PH" sz="2600" dirty="0">
                <a:latin typeface="Tahoma" pitchFamily="34" charset="0"/>
                <a:ea typeface="Tahoma" pitchFamily="34" charset="0"/>
                <a:cs typeface="Tahoma" pitchFamily="34" charset="0"/>
              </a:rPr>
              <a:t>. Consider tossing a coin, the outcome is either head or tails with a probability of 50% each. </a:t>
            </a:r>
          </a:p>
          <a:p>
            <a:pPr marL="0" indent="0">
              <a:buFont typeface="Wingdings" pitchFamily="2" charset="2"/>
              <a:buNone/>
              <a:defRPr/>
            </a:pPr>
            <a:endParaRPr lang="en-PH" sz="2600" dirty="0">
              <a:latin typeface="Tahoma" pitchFamily="34" charset="0"/>
              <a:ea typeface="Tahoma" pitchFamily="34" charset="0"/>
              <a:cs typeface="Tahoma" pitchFamily="34" charset="0"/>
            </a:endParaRPr>
          </a:p>
          <a:p>
            <a:pPr marL="0" indent="0">
              <a:buFont typeface="Wingdings" pitchFamily="2" charset="2"/>
              <a:buNone/>
              <a:defRPr/>
            </a:pPr>
            <a:r>
              <a:rPr lang="en-PH" sz="2600" dirty="0" err="1">
                <a:latin typeface="Tahoma" pitchFamily="34" charset="0"/>
                <a:ea typeface="Tahoma" pitchFamily="34" charset="0"/>
                <a:cs typeface="Tahoma" pitchFamily="34" charset="0"/>
              </a:rPr>
              <a:t>Eg</a:t>
            </a:r>
            <a:r>
              <a:rPr lang="en-PH" sz="2600" dirty="0">
                <a:latin typeface="Tahoma" pitchFamily="34" charset="0"/>
                <a:ea typeface="Tahoma" pitchFamily="34" charset="0"/>
                <a:cs typeface="Tahoma" pitchFamily="34" charset="0"/>
              </a:rPr>
              <a:t>. Consider tossing a die, the probability of getting an even number in a single toss is 3/6 or ½ or 50%.</a:t>
            </a: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pic>
        <p:nvPicPr>
          <p:cNvPr id="4" name="Picture 5" descr="http://images.fineartamerica.com/images-medium/pierre-simon-marquis-de-laplace-maria-platt-ev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5619" y="3633850"/>
            <a:ext cx="1906381" cy="24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809812" y="6038878"/>
            <a:ext cx="2422566" cy="830997"/>
          </a:xfrm>
          <a:prstGeom prst="rect">
            <a:avLst/>
          </a:prstGeom>
          <a:noFill/>
        </p:spPr>
        <p:txBody>
          <a:bodyPr wrap="square" rtlCol="0">
            <a:spAutoFit/>
          </a:bodyPr>
          <a:lstStyle/>
          <a:p>
            <a:pPr algn="r">
              <a:buFont typeface="Wingdings" pitchFamily="2" charset="2"/>
              <a:buNone/>
            </a:pPr>
            <a:r>
              <a:rPr lang="en-US" altLang="en-US" sz="1600" dirty="0">
                <a:latin typeface="Arial Narrow" pitchFamily="34" charset="0"/>
                <a:ea typeface="Tahoma" pitchFamily="34" charset="0"/>
                <a:cs typeface="Tahoma" pitchFamily="34" charset="0"/>
              </a:rPr>
              <a:t>Pierre Simon de Laplace</a:t>
            </a:r>
          </a:p>
          <a:p>
            <a:pPr algn="r">
              <a:buFont typeface="Wingdings" pitchFamily="2" charset="2"/>
              <a:buNone/>
            </a:pPr>
            <a:r>
              <a:rPr lang="en-US" altLang="en-US" sz="1600" dirty="0">
                <a:latin typeface="Arial Narrow" pitchFamily="34" charset="0"/>
                <a:ea typeface="Tahoma" pitchFamily="34" charset="0"/>
                <a:cs typeface="Tahoma" pitchFamily="34" charset="0"/>
              </a:rPr>
              <a:t>1749-1847 </a:t>
            </a:r>
          </a:p>
          <a:p>
            <a:endParaRPr lang="en-PH" sz="1600" dirty="0">
              <a:latin typeface="Arial Narrow" pitchFamily="34" charset="0"/>
              <a:ea typeface="Tahoma" pitchFamily="34" charset="0"/>
              <a:cs typeface="Tahoma" pitchFamily="34" charset="0"/>
            </a:endParaRPr>
          </a:p>
        </p:txBody>
      </p:sp>
    </p:spTree>
    <p:extLst>
      <p:ext uri="{BB962C8B-B14F-4D97-AF65-F5344CB8AC3E}">
        <p14:creationId xmlns:p14="http://schemas.microsoft.com/office/powerpoint/2010/main" val="21415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77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683" y="234497"/>
            <a:ext cx="4125686" cy="454272"/>
          </a:xfrm>
        </p:spPr>
        <p:txBody>
          <a:bodyPr>
            <a:normAutofit/>
          </a:bodyPr>
          <a:lstStyle/>
          <a:p>
            <a:r>
              <a:rPr lang="en-US" sz="2000" dirty="0" smtClean="0">
                <a:latin typeface="Impact" panose="020B0806030902050204" pitchFamily="34" charset="0"/>
              </a:rPr>
              <a:t>Probability Theory and Test Statistics</a:t>
            </a:r>
            <a:endParaRPr lang="en-PH" sz="2000" dirty="0">
              <a:latin typeface="Impact" panose="020B0806030902050204" pitchFamily="34" charset="0"/>
            </a:endParaRPr>
          </a:p>
        </p:txBody>
      </p:sp>
      <p:sp>
        <p:nvSpPr>
          <p:cNvPr id="3" name="Content Placeholder 2"/>
          <p:cNvSpPr>
            <a:spLocks noGrp="1"/>
          </p:cNvSpPr>
          <p:nvPr>
            <p:ph idx="1"/>
          </p:nvPr>
        </p:nvSpPr>
        <p:spPr>
          <a:xfrm>
            <a:off x="826325" y="997528"/>
            <a:ext cx="10633363" cy="4892634"/>
          </a:xfrm>
        </p:spPr>
        <p:txBody>
          <a:bodyPr>
            <a:normAutofit fontScale="92500" lnSpcReduction="20000"/>
          </a:bodyPr>
          <a:lstStyle/>
          <a:p>
            <a:pPr>
              <a:defRPr/>
            </a:pPr>
            <a:r>
              <a:rPr lang="en-PH" sz="3200" dirty="0">
                <a:latin typeface="Tahoma" pitchFamily="34" charset="0"/>
                <a:ea typeface="Tahoma" pitchFamily="34" charset="0"/>
                <a:cs typeface="Tahoma" pitchFamily="34" charset="0"/>
              </a:rPr>
              <a:t>Probability allows us to produce statistics </a:t>
            </a:r>
            <a:r>
              <a:rPr lang="en-PH" sz="3200" dirty="0" smtClean="0">
                <a:latin typeface="Tahoma" pitchFamily="34" charset="0"/>
                <a:ea typeface="Tahoma" pitchFamily="34" charset="0"/>
                <a:cs typeface="Tahoma" pitchFamily="34" charset="0"/>
              </a:rPr>
              <a:t>and </a:t>
            </a:r>
            <a:r>
              <a:rPr lang="en-PH" sz="3200" dirty="0" smtClean="0">
                <a:solidFill>
                  <a:srgbClr val="FF0000"/>
                </a:solidFill>
                <a:latin typeface="Tahoma" pitchFamily="34" charset="0"/>
                <a:ea typeface="Tahoma" pitchFamily="34" charset="0"/>
                <a:cs typeface="Tahoma" pitchFamily="34" charset="0"/>
              </a:rPr>
              <a:t>statistics tables</a:t>
            </a:r>
            <a:r>
              <a:rPr lang="en-PH" sz="3200" dirty="0" smtClean="0">
                <a:latin typeface="Tahoma" pitchFamily="34" charset="0"/>
                <a:ea typeface="Tahoma" pitchFamily="34" charset="0"/>
                <a:cs typeface="Tahoma" pitchFamily="34" charset="0"/>
              </a:rPr>
              <a:t> (using mathematical </a:t>
            </a:r>
            <a:r>
              <a:rPr lang="en-PH" sz="3200" dirty="0">
                <a:latin typeface="Tahoma" pitchFamily="34" charset="0"/>
                <a:ea typeface="Tahoma" pitchFamily="34" charset="0"/>
                <a:cs typeface="Tahoma" pitchFamily="34" charset="0"/>
              </a:rPr>
              <a:t>formulas).</a:t>
            </a:r>
          </a:p>
          <a:p>
            <a:pPr>
              <a:defRPr/>
            </a:pPr>
            <a:endParaRPr lang="en-PH" sz="3200" dirty="0">
              <a:latin typeface="Tahoma" pitchFamily="34" charset="0"/>
              <a:ea typeface="Tahoma" pitchFamily="34" charset="0"/>
              <a:cs typeface="Tahoma" pitchFamily="34" charset="0"/>
            </a:endParaRPr>
          </a:p>
          <a:p>
            <a:pPr marL="0" indent="0">
              <a:buFont typeface="Wingdings" pitchFamily="2" charset="2"/>
              <a:buNone/>
              <a:defRPr/>
            </a:pPr>
            <a:r>
              <a:rPr lang="en-PH" sz="3200" dirty="0" err="1">
                <a:latin typeface="Tahoma" pitchFamily="34" charset="0"/>
                <a:ea typeface="Tahoma" pitchFamily="34" charset="0"/>
                <a:cs typeface="Tahoma" pitchFamily="34" charset="0"/>
              </a:rPr>
              <a:t>Eg</a:t>
            </a:r>
            <a:r>
              <a:rPr lang="en-PH" sz="3200" dirty="0">
                <a:latin typeface="Tahoma" pitchFamily="34" charset="0"/>
                <a:ea typeface="Tahoma" pitchFamily="34" charset="0"/>
                <a:cs typeface="Tahoma" pitchFamily="34" charset="0"/>
              </a:rPr>
              <a:t>. 	Normal or </a:t>
            </a:r>
            <a:r>
              <a:rPr lang="en-PH" sz="3200" dirty="0" smtClean="0">
                <a:latin typeface="Tahoma" pitchFamily="34" charset="0"/>
                <a:ea typeface="Tahoma" pitchFamily="34" charset="0"/>
                <a:cs typeface="Tahoma" pitchFamily="34" charset="0"/>
              </a:rPr>
              <a:t>Z-distribution, Binomial </a:t>
            </a:r>
            <a:r>
              <a:rPr lang="en-PH" sz="3200" dirty="0">
                <a:latin typeface="Tahoma" pitchFamily="34" charset="0"/>
                <a:ea typeface="Tahoma" pitchFamily="34" charset="0"/>
                <a:cs typeface="Tahoma" pitchFamily="34" charset="0"/>
              </a:rPr>
              <a:t>distribution</a:t>
            </a:r>
          </a:p>
          <a:p>
            <a:pPr marL="0" indent="0">
              <a:buFont typeface="Wingdings" pitchFamily="2" charset="2"/>
              <a:buNone/>
              <a:defRPr/>
            </a:pPr>
            <a:r>
              <a:rPr lang="en-PH" sz="3200" dirty="0">
                <a:latin typeface="Tahoma" pitchFamily="34" charset="0"/>
                <a:ea typeface="Tahoma" pitchFamily="34" charset="0"/>
                <a:cs typeface="Tahoma" pitchFamily="34" charset="0"/>
              </a:rPr>
              <a:t>	Chi-square </a:t>
            </a:r>
            <a:r>
              <a:rPr lang="en-PH" sz="3200" dirty="0" smtClean="0">
                <a:latin typeface="Tahoma" pitchFamily="34" charset="0"/>
                <a:ea typeface="Tahoma" pitchFamily="34" charset="0"/>
                <a:cs typeface="Tahoma" pitchFamily="34" charset="0"/>
              </a:rPr>
              <a:t>distribution, F-distribution</a:t>
            </a:r>
          </a:p>
          <a:p>
            <a:pPr marL="0" indent="0">
              <a:buFont typeface="Wingdings" pitchFamily="2" charset="2"/>
              <a:buNone/>
              <a:defRPr/>
            </a:pPr>
            <a:endParaRPr lang="en-US" sz="3200" dirty="0">
              <a:latin typeface="Tahoma" pitchFamily="34" charset="0"/>
              <a:ea typeface="Tahoma" pitchFamily="34" charset="0"/>
              <a:cs typeface="Tahoma" pitchFamily="34" charset="0"/>
            </a:endParaRPr>
          </a:p>
          <a:p>
            <a:pPr>
              <a:defRPr/>
            </a:pPr>
            <a:r>
              <a:rPr lang="en-PH" sz="3200" dirty="0">
                <a:latin typeface="Tahoma" pitchFamily="34" charset="0"/>
                <a:ea typeface="Tahoma" pitchFamily="34" charset="0"/>
                <a:cs typeface="Tahoma" pitchFamily="34" charset="0"/>
              </a:rPr>
              <a:t>A </a:t>
            </a:r>
            <a:r>
              <a:rPr lang="en-PH" sz="3200" dirty="0">
                <a:solidFill>
                  <a:srgbClr val="FF0000"/>
                </a:solidFill>
                <a:latin typeface="Tahoma" pitchFamily="34" charset="0"/>
                <a:ea typeface="Tahoma" pitchFamily="34" charset="0"/>
                <a:cs typeface="Tahoma" pitchFamily="34" charset="0"/>
              </a:rPr>
              <a:t>test </a:t>
            </a:r>
            <a:r>
              <a:rPr lang="en-PH" sz="3200" dirty="0" smtClean="0">
                <a:solidFill>
                  <a:srgbClr val="FF0000"/>
                </a:solidFill>
                <a:latin typeface="Tahoma" pitchFamily="34" charset="0"/>
                <a:ea typeface="Tahoma" pitchFamily="34" charset="0"/>
                <a:cs typeface="Tahoma" pitchFamily="34" charset="0"/>
              </a:rPr>
              <a:t>statistic </a:t>
            </a:r>
            <a:r>
              <a:rPr lang="en-PH" sz="3200" dirty="0">
                <a:latin typeface="Tahoma" pitchFamily="34" charset="0"/>
                <a:ea typeface="Tahoma" pitchFamily="34" charset="0"/>
                <a:cs typeface="Tahoma" pitchFamily="34" charset="0"/>
              </a:rPr>
              <a:t>is a number that is used to decide whether to accept or reject the null hypothesis.</a:t>
            </a:r>
          </a:p>
          <a:p>
            <a:pPr marL="0" indent="0">
              <a:buFont typeface="Wingdings" pitchFamily="2" charset="2"/>
              <a:buNone/>
              <a:defRPr/>
            </a:pPr>
            <a:endParaRPr lang="en-PH" sz="3200" dirty="0">
              <a:latin typeface="Tahoma" pitchFamily="34" charset="0"/>
              <a:ea typeface="Tahoma" pitchFamily="34" charset="0"/>
              <a:cs typeface="Tahoma" pitchFamily="34" charset="0"/>
            </a:endParaRPr>
          </a:p>
          <a:p>
            <a:pPr>
              <a:defRPr/>
            </a:pPr>
            <a:r>
              <a:rPr lang="en-PH" sz="3200" dirty="0">
                <a:latin typeface="Tahoma" pitchFamily="34" charset="0"/>
                <a:ea typeface="Tahoma" pitchFamily="34" charset="0"/>
                <a:cs typeface="Tahoma" pitchFamily="34" charset="0"/>
              </a:rPr>
              <a:t>The most common statistical tests include: Chi-square, t-test, ANOVA, Correlation, Regression</a:t>
            </a:r>
          </a:p>
          <a:p>
            <a:pPr marL="0" indent="0">
              <a:buFont typeface="Wingdings" pitchFamily="2" charset="2"/>
              <a:buNone/>
              <a:defRPr/>
            </a:pPr>
            <a:endParaRPr lang="en-PH" sz="3200" dirty="0">
              <a:latin typeface="Tahoma" pitchFamily="34" charset="0"/>
              <a:ea typeface="Tahoma" pitchFamily="34" charset="0"/>
              <a:cs typeface="Tahoma" pitchFamily="34" charset="0"/>
            </a:endParaRP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spTree>
    <p:extLst>
      <p:ext uri="{BB962C8B-B14F-4D97-AF65-F5344CB8AC3E}">
        <p14:creationId xmlns:p14="http://schemas.microsoft.com/office/powerpoint/2010/main" val="518382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613" y="293872"/>
            <a:ext cx="9885219" cy="1071789"/>
          </a:xfrm>
        </p:spPr>
        <p:txBody>
          <a:bodyPr>
            <a:normAutofit/>
          </a:bodyPr>
          <a:lstStyle/>
          <a:p>
            <a:r>
              <a:rPr lang="en-US" dirty="0" smtClean="0">
                <a:latin typeface="Impact" panose="020B0806030902050204" pitchFamily="34" charset="0"/>
              </a:rPr>
              <a:t>Some Statistics Tables</a:t>
            </a:r>
            <a:endParaRPr lang="en-PH" dirty="0">
              <a:latin typeface="Impact" panose="020B0806030902050204" pitchFamily="34" charset="0"/>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991" y="1444334"/>
            <a:ext cx="3875594" cy="292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6991" y="4568722"/>
            <a:ext cx="3635830" cy="369332"/>
          </a:xfrm>
          <a:prstGeom prst="rect">
            <a:avLst/>
          </a:prstGeom>
          <a:noFill/>
        </p:spPr>
        <p:txBody>
          <a:bodyPr wrap="square" rtlCol="0">
            <a:spAutoFit/>
          </a:bodyPr>
          <a:lstStyle/>
          <a:p>
            <a:r>
              <a:rPr lang="en-US" dirty="0" smtClean="0">
                <a:latin typeface="Arial Narrow" pitchFamily="34" charset="0"/>
              </a:rPr>
              <a:t>The Z-distribution of the Normal Curve</a:t>
            </a:r>
            <a:endParaRPr lang="en-PH" dirty="0">
              <a:latin typeface="Arial Narrow"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500" y="1444334"/>
            <a:ext cx="3653146" cy="302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24500" y="4583523"/>
            <a:ext cx="2973284" cy="369332"/>
          </a:xfrm>
          <a:prstGeom prst="rect">
            <a:avLst/>
          </a:prstGeom>
          <a:noFill/>
        </p:spPr>
        <p:txBody>
          <a:bodyPr wrap="square" rtlCol="0">
            <a:spAutoFit/>
          </a:bodyPr>
          <a:lstStyle/>
          <a:p>
            <a:r>
              <a:rPr lang="en-US" dirty="0" smtClean="0">
                <a:latin typeface="Arial Narrow" pitchFamily="34" charset="0"/>
              </a:rPr>
              <a:t>The t-distribution</a:t>
            </a:r>
            <a:endParaRPr lang="en-PH" dirty="0">
              <a:latin typeface="Arial Narrow" pitchFamily="34" charset="0"/>
            </a:endParaRPr>
          </a:p>
        </p:txBody>
      </p:sp>
      <p:pic>
        <p:nvPicPr>
          <p:cNvPr id="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7645" y="1467101"/>
            <a:ext cx="3730458" cy="290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8177645" y="4598656"/>
            <a:ext cx="2636322" cy="369332"/>
          </a:xfrm>
          <a:prstGeom prst="rect">
            <a:avLst/>
          </a:prstGeom>
          <a:noFill/>
        </p:spPr>
        <p:txBody>
          <a:bodyPr wrap="square" rtlCol="0">
            <a:spAutoFit/>
          </a:bodyPr>
          <a:lstStyle/>
          <a:p>
            <a:r>
              <a:rPr lang="en-US" dirty="0">
                <a:latin typeface="Arial Narrow" pitchFamily="34" charset="0"/>
              </a:rPr>
              <a:t>The </a:t>
            </a:r>
            <a:r>
              <a:rPr lang="el-GR" dirty="0">
                <a:latin typeface="Times New Roman" panose="02020603050405020304" pitchFamily="18" charset="0"/>
                <a:cs typeface="Times New Roman" panose="02020603050405020304" pitchFamily="18" charset="0"/>
              </a:rPr>
              <a:t>χ</a:t>
            </a:r>
            <a:r>
              <a:rPr lang="en-PH" baseline="30000" dirty="0">
                <a:latin typeface="Times New Roman" panose="02020603050405020304" pitchFamily="18" charset="0"/>
                <a:cs typeface="Times New Roman" panose="02020603050405020304" pitchFamily="18" charset="0"/>
              </a:rPr>
              <a:t>2</a:t>
            </a:r>
            <a:r>
              <a:rPr lang="en-PH" dirty="0">
                <a:latin typeface="Times New Roman" panose="02020603050405020304" pitchFamily="18" charset="0"/>
                <a:cs typeface="Times New Roman" panose="02020603050405020304" pitchFamily="18" charset="0"/>
              </a:rPr>
              <a:t> </a:t>
            </a:r>
            <a:r>
              <a:rPr lang="en-US" dirty="0">
                <a:latin typeface="Arial Narrow" pitchFamily="34" charset="0"/>
              </a:rPr>
              <a:t>-distribution</a:t>
            </a:r>
            <a:endParaRPr lang="en-PH" dirty="0">
              <a:latin typeface="Arial Narrow" pitchFamily="34" charset="0"/>
            </a:endParaRPr>
          </a:p>
        </p:txBody>
      </p:sp>
    </p:spTree>
    <p:extLst>
      <p:ext uri="{BB962C8B-B14F-4D97-AF65-F5344CB8AC3E}">
        <p14:creationId xmlns:p14="http://schemas.microsoft.com/office/powerpoint/2010/main" val="1460035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7575" y="424501"/>
            <a:ext cx="9885219" cy="1071789"/>
          </a:xfrm>
        </p:spPr>
        <p:txBody>
          <a:bodyPr>
            <a:normAutofit/>
          </a:bodyPr>
          <a:lstStyle/>
          <a:p>
            <a:r>
              <a:rPr lang="en-US" dirty="0" smtClean="0">
                <a:latin typeface="Impact" panose="020B0806030902050204" pitchFamily="34" charset="0"/>
              </a:rPr>
              <a:t>THE NORMAL DISTRIBUTION</a:t>
            </a:r>
            <a:endParaRPr lang="en-PH" dirty="0">
              <a:latin typeface="Impact" panose="020B0806030902050204" pitchFamily="34" charset="0"/>
            </a:endParaRPr>
          </a:p>
        </p:txBody>
      </p:sp>
      <p:sp>
        <p:nvSpPr>
          <p:cNvPr id="3" name="Content Placeholder 2"/>
          <p:cNvSpPr>
            <a:spLocks noGrp="1"/>
          </p:cNvSpPr>
          <p:nvPr>
            <p:ph idx="1"/>
          </p:nvPr>
        </p:nvSpPr>
        <p:spPr>
          <a:xfrm>
            <a:off x="826325" y="1436914"/>
            <a:ext cx="10633363" cy="2893147"/>
          </a:xfrm>
        </p:spPr>
        <p:txBody>
          <a:bodyPr>
            <a:normAutofit/>
          </a:bodyPr>
          <a:lstStyle/>
          <a:p>
            <a:r>
              <a:rPr lang="en-US" altLang="en-US" sz="2600" dirty="0">
                <a:latin typeface="Tahoma" pitchFamily="34" charset="0"/>
                <a:ea typeface="Tahoma" pitchFamily="34" charset="0"/>
                <a:cs typeface="Tahoma" pitchFamily="34" charset="0"/>
              </a:rPr>
              <a:t>The </a:t>
            </a:r>
            <a:r>
              <a:rPr lang="en-US" altLang="en-US" sz="2600" dirty="0">
                <a:solidFill>
                  <a:srgbClr val="FF0000"/>
                </a:solidFill>
                <a:latin typeface="Tahoma" pitchFamily="34" charset="0"/>
                <a:ea typeface="Tahoma" pitchFamily="34" charset="0"/>
                <a:cs typeface="Tahoma" pitchFamily="34" charset="0"/>
              </a:rPr>
              <a:t>normal distribution </a:t>
            </a:r>
            <a:r>
              <a:rPr lang="en-US" altLang="en-US" sz="2600" dirty="0">
                <a:latin typeface="Tahoma" pitchFamily="34" charset="0"/>
                <a:ea typeface="Tahoma" pitchFamily="34" charset="0"/>
                <a:cs typeface="Tahoma" pitchFamily="34" charset="0"/>
              </a:rPr>
              <a:t>is one of the most important distributions in Statistics. Many real life occurrences can be represented by this distribution and many statistical methods and processes assume the condition of normality in their data set.</a:t>
            </a:r>
          </a:p>
          <a:p>
            <a:r>
              <a:rPr lang="en-US" altLang="en-US" sz="2600" dirty="0" smtClean="0">
                <a:latin typeface="Tahoma" pitchFamily="34" charset="0"/>
                <a:ea typeface="Tahoma" pitchFamily="34" charset="0"/>
                <a:cs typeface="Tahoma" pitchFamily="34" charset="0"/>
              </a:rPr>
              <a:t>Other </a:t>
            </a:r>
            <a:r>
              <a:rPr lang="en-US" altLang="en-US" sz="2600" dirty="0">
                <a:latin typeface="Tahoma" pitchFamily="34" charset="0"/>
                <a:ea typeface="Tahoma" pitchFamily="34" charset="0"/>
                <a:cs typeface="Tahoma" pitchFamily="34" charset="0"/>
              </a:rPr>
              <a:t>distributions such as the t-distribution, Chi-squared distribution and F-distribution are derived from random variables that assume the normal distribution. </a:t>
            </a:r>
          </a:p>
          <a:p>
            <a:pPr marL="0" indent="0">
              <a:buFont typeface="Wingdings" pitchFamily="2" charset="2"/>
              <a:buNone/>
              <a:defRPr/>
            </a:pPr>
            <a:endParaRPr lang="en-PH" sz="3200" dirty="0">
              <a:latin typeface="Tahoma" pitchFamily="34" charset="0"/>
              <a:ea typeface="Tahoma" pitchFamily="34" charset="0"/>
              <a:cs typeface="Tahoma" pitchFamily="34" charset="0"/>
            </a:endParaRPr>
          </a:p>
          <a:p>
            <a:pPr marL="0" indent="0">
              <a:buNone/>
            </a:pPr>
            <a:endParaRPr lang="en-US" altLang="en-US" dirty="0">
              <a:latin typeface="Tahoma" pitchFamily="34" charset="0"/>
              <a:ea typeface="Tahoma" pitchFamily="34" charset="0"/>
              <a:cs typeface="Tahoma" pitchFamily="34" charset="0"/>
            </a:endParaRPr>
          </a:p>
          <a:p>
            <a:pPr marL="0" indent="0">
              <a:buNone/>
            </a:pPr>
            <a:endParaRPr lang="en-PH" dirty="0"/>
          </a:p>
        </p:txBody>
      </p:sp>
      <p:pic>
        <p:nvPicPr>
          <p:cNvPr id="3074" name="Picture 2" descr="Normal distribution - Analytica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4330061"/>
            <a:ext cx="3971925" cy="2295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20074" y="6333199"/>
            <a:ext cx="3971925" cy="584775"/>
          </a:xfrm>
          <a:prstGeom prst="rect">
            <a:avLst/>
          </a:prstGeom>
          <a:noFill/>
        </p:spPr>
        <p:txBody>
          <a:bodyPr wrap="square" rtlCol="0">
            <a:spAutoFit/>
          </a:bodyPr>
          <a:lstStyle/>
          <a:p>
            <a:r>
              <a:rPr lang="en-US" sz="1600" dirty="0" err="1">
                <a:latin typeface="Arial Narrow" pitchFamily="34" charset="0"/>
              </a:rPr>
              <a:t>Source:https</a:t>
            </a:r>
            <a:r>
              <a:rPr lang="en-US" sz="1600" dirty="0">
                <a:latin typeface="Arial Narrow" pitchFamily="34" charset="0"/>
              </a:rPr>
              <a:t>://wiki.analytica.com/</a:t>
            </a:r>
            <a:r>
              <a:rPr lang="en-US" sz="1600" dirty="0" err="1">
                <a:latin typeface="Arial Narrow" pitchFamily="34" charset="0"/>
              </a:rPr>
              <a:t>index.php?title</a:t>
            </a:r>
            <a:r>
              <a:rPr lang="en-US" sz="1600" dirty="0">
                <a:latin typeface="Arial Narrow" pitchFamily="34" charset="0"/>
              </a:rPr>
              <a:t>=</a:t>
            </a:r>
            <a:r>
              <a:rPr lang="en-US" sz="1600" dirty="0" err="1">
                <a:latin typeface="Arial Narrow" pitchFamily="34" charset="0"/>
              </a:rPr>
              <a:t>Normal_distribution</a:t>
            </a:r>
            <a:endParaRPr lang="en-PH" sz="1600" dirty="0">
              <a:latin typeface="Arial Narrow" pitchFamily="34" charset="0"/>
            </a:endParaRPr>
          </a:p>
        </p:txBody>
      </p:sp>
    </p:spTree>
    <p:extLst>
      <p:ext uri="{BB962C8B-B14F-4D97-AF65-F5344CB8AC3E}">
        <p14:creationId xmlns:p14="http://schemas.microsoft.com/office/powerpoint/2010/main" val="767616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2988</Words>
  <Application>Microsoft Office PowerPoint</Application>
  <PresentationFormat>Custom</PresentationFormat>
  <Paragraphs>304</Paragraphs>
  <Slides>60</Slides>
  <Notes>0</Notes>
  <HiddenSlides>0</HiddenSlides>
  <MMClips>0</MMClips>
  <ScaleCrop>false</ScaleCrop>
  <HeadingPairs>
    <vt:vector size="6" baseType="variant">
      <vt:variant>
        <vt:lpstr>Theme</vt:lpstr>
      </vt:variant>
      <vt:variant>
        <vt:i4>23</vt:i4>
      </vt:variant>
      <vt:variant>
        <vt:lpstr>Embedded OLE Servers</vt:lpstr>
      </vt:variant>
      <vt:variant>
        <vt:i4>1</vt:i4>
      </vt:variant>
      <vt:variant>
        <vt:lpstr>Slide Titles</vt:lpstr>
      </vt:variant>
      <vt:variant>
        <vt:i4>60</vt:i4>
      </vt:variant>
    </vt:vector>
  </HeadingPairs>
  <TitlesOfParts>
    <vt:vector size="8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Equation</vt:lpstr>
      <vt:lpstr> Quantitative Data Analysis using SPSS (Part II) </vt:lpstr>
      <vt:lpstr>Inferential Statistics</vt:lpstr>
      <vt:lpstr>Population vs Sample</vt:lpstr>
      <vt:lpstr>Parameter vs Statistic</vt:lpstr>
      <vt:lpstr>Parameter vs Statistic</vt:lpstr>
      <vt:lpstr>Probability Theory and Test Statistics</vt:lpstr>
      <vt:lpstr>Probability Theory and Test Statistics</vt:lpstr>
      <vt:lpstr>Some Statistics Tables</vt:lpstr>
      <vt:lpstr>THE NORMAL DISTRIBUTION</vt:lpstr>
      <vt:lpstr>Definition of a Normal Random Variable</vt:lpstr>
      <vt:lpstr>Properties of the Normal Curve</vt:lpstr>
      <vt:lpstr>Statistical Hypothesis</vt:lpstr>
      <vt:lpstr>Statistical Hypothesis</vt:lpstr>
      <vt:lpstr>Rejection of the Ho</vt:lpstr>
      <vt:lpstr>Type I and Type II Errors</vt:lpstr>
      <vt:lpstr>One Tailed and Two-tailed Test</vt:lpstr>
      <vt:lpstr>One Tailed and Two-tailed Test</vt:lpstr>
      <vt:lpstr>Quantitative Analysis Using the Traditional Approach: Hypothesis Testing</vt:lpstr>
      <vt:lpstr>Example:</vt:lpstr>
      <vt:lpstr>Quantitative Analysis Using the Traditional Approach: Hypothesis Testing</vt:lpstr>
      <vt:lpstr>Quantitative Analysis Using the Traditional Approach: Hypothesis Testing</vt:lpstr>
      <vt:lpstr>Quantitative Analysis Using the Traditional Approach: Hypothesis Testing</vt:lpstr>
      <vt:lpstr>Quantitative Analysis Using the Traditional Approach: Hypothesis Testing</vt:lpstr>
      <vt:lpstr>Quantitative Analysis Using the Traditional Approach: Hypothesis Testing</vt:lpstr>
      <vt:lpstr>Quantitative Analysis Using SPSS: The P-value</vt:lpstr>
      <vt:lpstr>WORKSHOP 3: Test on a Single Sample Mean, One-Sample t-Test</vt:lpstr>
      <vt:lpstr>WORKSHOP 3: Test on a Single Sample Mean, One-Sample t-Test</vt:lpstr>
      <vt:lpstr>WORKSHOP 3: Test on a Single Sample Mean, One-Sample t-Test</vt:lpstr>
      <vt:lpstr>WORKSHOP 3: Test on a Single Sample Mean, One-Sample t-Test</vt:lpstr>
      <vt:lpstr>PowerPoint Presentation</vt:lpstr>
      <vt:lpstr>Rough Guide to Inferential Statistics (see MSWORD file)</vt:lpstr>
      <vt:lpstr>Workshop 4: Deciding on which Statistical Test to Use (Independent Sample t-Test)</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4: Deciding on which Statistical Test to Use</vt:lpstr>
      <vt:lpstr>Workshop 5: Deciding on which Statistical Test to Use (Chi-square Test)</vt:lpstr>
      <vt:lpstr>Workshop 5: Deciding on which Statistical Test to Use</vt:lpstr>
      <vt:lpstr>Workshop 5: Deciding on which Statistical Test to Use</vt:lpstr>
      <vt:lpstr>Workshop 5: Deciding on which Statistical Test to Use</vt:lpstr>
      <vt:lpstr>Workshop 5: Deciding on which Statistical Test to Use</vt:lpstr>
      <vt:lpstr>Workshop 5: Deciding on which Statistical Test to Use</vt:lpstr>
      <vt:lpstr>Workshop 5: Deciding on which Statistical Test to Use</vt:lpstr>
      <vt:lpstr>Workshop 6: Deciding on which Statistical Test to Use (Correlation)</vt:lpstr>
      <vt:lpstr>Workshop 6: Deciding on which Statistical Test to Use</vt:lpstr>
      <vt:lpstr>Workshop 6: Deciding on which Statistical Test to Use</vt:lpstr>
      <vt:lpstr>Workshop 6: Deciding on which Statistical Test to Use</vt:lpstr>
      <vt:lpstr>Workshop 6: Deciding on which Statistical Test to Use</vt:lpstr>
      <vt:lpstr>Workshop 6: Deciding on which Statistical Test to Use</vt:lpstr>
      <vt:lpstr>Workshop 6: Deciding on which Statistical Test to Use</vt:lpstr>
      <vt:lpstr>Workshop 6: Deciding on which Statistical Test to Use</vt:lpstr>
      <vt:lpstr>Workshop 6: Deciding on which Statistical Test to Use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HP-PC</cp:lastModifiedBy>
  <cp:revision>44</cp:revision>
  <dcterms:created xsi:type="dcterms:W3CDTF">2020-07-01T02:02:47Z</dcterms:created>
  <dcterms:modified xsi:type="dcterms:W3CDTF">2021-02-26T12:37:30Z</dcterms:modified>
</cp:coreProperties>
</file>